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47"/>
  </p:notesMasterIdLst>
  <p:handoutMasterIdLst>
    <p:handoutMasterId r:id="rId48"/>
  </p:handoutMasterIdLst>
  <p:sldIdLst>
    <p:sldId id="282" r:id="rId5"/>
    <p:sldId id="292" r:id="rId6"/>
    <p:sldId id="256" r:id="rId7"/>
    <p:sldId id="291" r:id="rId8"/>
    <p:sldId id="300" r:id="rId9"/>
    <p:sldId id="310" r:id="rId10"/>
    <p:sldId id="311" r:id="rId11"/>
    <p:sldId id="312" r:id="rId12"/>
    <p:sldId id="306" r:id="rId13"/>
    <p:sldId id="307" r:id="rId14"/>
    <p:sldId id="330" r:id="rId15"/>
    <p:sldId id="332" r:id="rId16"/>
    <p:sldId id="301" r:id="rId17"/>
    <p:sldId id="302" r:id="rId18"/>
    <p:sldId id="303" r:id="rId19"/>
    <p:sldId id="304" r:id="rId20"/>
    <p:sldId id="305" r:id="rId21"/>
    <p:sldId id="308" r:id="rId22"/>
    <p:sldId id="313" r:id="rId23"/>
    <p:sldId id="314" r:id="rId24"/>
    <p:sldId id="315" r:id="rId25"/>
    <p:sldId id="335" r:id="rId26"/>
    <p:sldId id="319" r:id="rId27"/>
    <p:sldId id="333" r:id="rId28"/>
    <p:sldId id="293" r:id="rId29"/>
    <p:sldId id="299" r:id="rId30"/>
    <p:sldId id="316" r:id="rId31"/>
    <p:sldId id="336" r:id="rId32"/>
    <p:sldId id="309" r:id="rId33"/>
    <p:sldId id="317" r:id="rId34"/>
    <p:sldId id="318" r:id="rId35"/>
    <p:sldId id="324" r:id="rId36"/>
    <p:sldId id="320" r:id="rId37"/>
    <p:sldId id="325" r:id="rId38"/>
    <p:sldId id="326" r:id="rId39"/>
    <p:sldId id="327" r:id="rId40"/>
    <p:sldId id="328" r:id="rId41"/>
    <p:sldId id="329" r:id="rId42"/>
    <p:sldId id="321" r:id="rId43"/>
    <p:sldId id="297" r:id="rId44"/>
    <p:sldId id="298" r:id="rId45"/>
    <p:sldId id="296" r:id="rId46"/>
  </p:sldIdLst>
  <p:sldSz cx="12192000" cy="6858000"/>
  <p:notesSz cx="6858000" cy="9144000"/>
  <p:defaultTextStyle>
    <a:defPPr rtl="0">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971" autoAdjust="0"/>
    <p:restoredTop sz="87610" autoAdjust="0"/>
  </p:normalViewPr>
  <p:slideViewPr>
    <p:cSldViewPr snapToGrid="0">
      <p:cViewPr varScale="1">
        <p:scale>
          <a:sx n="81" d="100"/>
          <a:sy n="81" d="100"/>
        </p:scale>
        <p:origin x="90" y="108"/>
      </p:cViewPr>
      <p:guideLst/>
    </p:cSldViewPr>
  </p:slideViewPr>
  <p:outlineViewPr>
    <p:cViewPr>
      <p:scale>
        <a:sx n="33" d="100"/>
        <a:sy n="33" d="100"/>
      </p:scale>
      <p:origin x="0" y="0"/>
    </p:cViewPr>
  </p:outlineViewPr>
  <p:notesTextViewPr>
    <p:cViewPr>
      <p:scale>
        <a:sx n="3" d="2"/>
        <a:sy n="3" d="2"/>
      </p:scale>
      <p:origin x="0" y="0"/>
    </p:cViewPr>
  </p:notesTextViewPr>
  <p:sorterViewPr>
    <p:cViewPr>
      <p:scale>
        <a:sx n="100" d="100"/>
        <a:sy n="100" d="100"/>
      </p:scale>
      <p:origin x="0" y="0"/>
    </p:cViewPr>
  </p:sorterViewPr>
  <p:notesViewPr>
    <p:cSldViewPr snapToGrid="0">
      <p:cViewPr varScale="1">
        <p:scale>
          <a:sx n="85" d="100"/>
          <a:sy n="85" d="100"/>
        </p:scale>
        <p:origin x="3024" y="108"/>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commentAuthors" Target="commentAuthor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9AC0557F-B127-4289-83F6-F07BDED66781}" type="datetime1">
              <a:rPr lang="zh-CN" altLang="en-US" smtClean="0">
                <a:latin typeface="Microsoft YaHei UI" panose="020B0503020204020204" pitchFamily="34" charset="-122"/>
                <a:ea typeface="Microsoft YaHei UI" panose="020B0503020204020204" pitchFamily="34" charset="-122"/>
              </a:rPr>
              <a:t>2019/5/12</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682C0B10-7CAE-41E4-AB02-7E8B1FF2B898}"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f hdr="0" ftr="0" dt="0"/>
</p:handoutMaster>
</file>

<file path=ppt/media/hdphoto1.wdp>
</file>

<file path=ppt/media/image1.jpeg>
</file>

<file path=ppt/media/image10.png>
</file>

<file path=ppt/media/image100.png>
</file>

<file path=ppt/media/image11.png>
</file>

<file path=ppt/media/image12.png>
</file>

<file path=ppt/media/image2.png>
</file>

<file path=ppt/media/image3.JPG>
</file>

<file path=ppt/media/image4.jpg>
</file>

<file path=ppt/media/image5.png>
</file>

<file path=ppt/media/image6.jfif>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7AAB5006-37C4-4F15-A229-F117EDDCF8C7}" type="datetime1">
              <a:rPr lang="zh-CN" altLang="en-US" smtClean="0"/>
              <a:pPr/>
              <a:t>2019/5/12</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8530193B-564F-4854-8A52-728F3FB19C85}" type="slidenum">
              <a:rPr lang="en-US" altLang="zh-CN" noProof="0" smtClean="0"/>
              <a:pPr/>
              <a:t>‹#›</a:t>
            </a:fld>
            <a:endParaRPr lang="zh-CN" altLang="en-US" noProof="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a:t>
            </a:fld>
            <a:endParaRPr lang="zh-CN" altLang="en-US"/>
          </a:p>
        </p:txBody>
      </p:sp>
    </p:spTree>
    <p:extLst>
      <p:ext uri="{BB962C8B-B14F-4D97-AF65-F5344CB8AC3E}">
        <p14:creationId xmlns:p14="http://schemas.microsoft.com/office/powerpoint/2010/main" val="22564601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10</a:t>
            </a:fld>
            <a:endParaRPr lang="zh-CN" altLang="en-US"/>
          </a:p>
        </p:txBody>
      </p:sp>
    </p:spTree>
    <p:extLst>
      <p:ext uri="{BB962C8B-B14F-4D97-AF65-F5344CB8AC3E}">
        <p14:creationId xmlns:p14="http://schemas.microsoft.com/office/powerpoint/2010/main" val="149787376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11</a:t>
            </a:fld>
            <a:endParaRPr lang="zh-CN" altLang="en-US"/>
          </a:p>
        </p:txBody>
      </p:sp>
    </p:spTree>
    <p:extLst>
      <p:ext uri="{BB962C8B-B14F-4D97-AF65-F5344CB8AC3E}">
        <p14:creationId xmlns:p14="http://schemas.microsoft.com/office/powerpoint/2010/main" val="260841620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12</a:t>
            </a:fld>
            <a:endParaRPr lang="zh-CN" altLang="en-US"/>
          </a:p>
        </p:txBody>
      </p:sp>
    </p:spTree>
    <p:extLst>
      <p:ext uri="{BB962C8B-B14F-4D97-AF65-F5344CB8AC3E}">
        <p14:creationId xmlns:p14="http://schemas.microsoft.com/office/powerpoint/2010/main" val="309470296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13</a:t>
            </a:fld>
            <a:endParaRPr lang="zh-CN" altLang="en-US"/>
          </a:p>
        </p:txBody>
      </p:sp>
    </p:spTree>
    <p:extLst>
      <p:ext uri="{BB962C8B-B14F-4D97-AF65-F5344CB8AC3E}">
        <p14:creationId xmlns:p14="http://schemas.microsoft.com/office/powerpoint/2010/main" val="9285435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14</a:t>
            </a:fld>
            <a:endParaRPr lang="zh-CN" altLang="en-US"/>
          </a:p>
        </p:txBody>
      </p:sp>
    </p:spTree>
    <p:extLst>
      <p:ext uri="{BB962C8B-B14F-4D97-AF65-F5344CB8AC3E}">
        <p14:creationId xmlns:p14="http://schemas.microsoft.com/office/powerpoint/2010/main" val="30684880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15</a:t>
            </a:fld>
            <a:endParaRPr lang="zh-CN" altLang="en-US"/>
          </a:p>
        </p:txBody>
      </p:sp>
    </p:spTree>
    <p:extLst>
      <p:ext uri="{BB962C8B-B14F-4D97-AF65-F5344CB8AC3E}">
        <p14:creationId xmlns:p14="http://schemas.microsoft.com/office/powerpoint/2010/main" val="24184536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16</a:t>
            </a:fld>
            <a:endParaRPr lang="zh-CN" altLang="en-US"/>
          </a:p>
        </p:txBody>
      </p:sp>
    </p:spTree>
    <p:extLst>
      <p:ext uri="{BB962C8B-B14F-4D97-AF65-F5344CB8AC3E}">
        <p14:creationId xmlns:p14="http://schemas.microsoft.com/office/powerpoint/2010/main" val="25647212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17</a:t>
            </a:fld>
            <a:endParaRPr lang="zh-CN" altLang="en-US"/>
          </a:p>
        </p:txBody>
      </p:sp>
    </p:spTree>
    <p:extLst>
      <p:ext uri="{BB962C8B-B14F-4D97-AF65-F5344CB8AC3E}">
        <p14:creationId xmlns:p14="http://schemas.microsoft.com/office/powerpoint/2010/main" val="175476427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18</a:t>
            </a:fld>
            <a:endParaRPr lang="zh-CN" altLang="en-US"/>
          </a:p>
        </p:txBody>
      </p:sp>
    </p:spTree>
    <p:extLst>
      <p:ext uri="{BB962C8B-B14F-4D97-AF65-F5344CB8AC3E}">
        <p14:creationId xmlns:p14="http://schemas.microsoft.com/office/powerpoint/2010/main" val="158528354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19</a:t>
            </a:fld>
            <a:endParaRPr lang="zh-CN" altLang="en-US"/>
          </a:p>
        </p:txBody>
      </p:sp>
    </p:spTree>
    <p:extLst>
      <p:ext uri="{BB962C8B-B14F-4D97-AF65-F5344CB8AC3E}">
        <p14:creationId xmlns:p14="http://schemas.microsoft.com/office/powerpoint/2010/main" val="31975231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a:t>
            </a:fld>
            <a:endParaRPr lang="zh-CN" altLang="en-US"/>
          </a:p>
        </p:txBody>
      </p:sp>
    </p:spTree>
    <p:extLst>
      <p:ext uri="{BB962C8B-B14F-4D97-AF65-F5344CB8AC3E}">
        <p14:creationId xmlns:p14="http://schemas.microsoft.com/office/powerpoint/2010/main" val="406871673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20</a:t>
            </a:fld>
            <a:endParaRPr lang="zh-CN" altLang="en-US"/>
          </a:p>
        </p:txBody>
      </p:sp>
    </p:spTree>
    <p:extLst>
      <p:ext uri="{BB962C8B-B14F-4D97-AF65-F5344CB8AC3E}">
        <p14:creationId xmlns:p14="http://schemas.microsoft.com/office/powerpoint/2010/main" val="31355201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dirty="0"/>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21</a:t>
            </a:fld>
            <a:endParaRPr lang="zh-CN" altLang="en-US"/>
          </a:p>
        </p:txBody>
      </p:sp>
    </p:spTree>
    <p:extLst>
      <p:ext uri="{BB962C8B-B14F-4D97-AF65-F5344CB8AC3E}">
        <p14:creationId xmlns:p14="http://schemas.microsoft.com/office/powerpoint/2010/main" val="373654012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22</a:t>
            </a:fld>
            <a:endParaRPr lang="zh-CN" altLang="en-US"/>
          </a:p>
        </p:txBody>
      </p:sp>
    </p:spTree>
    <p:extLst>
      <p:ext uri="{BB962C8B-B14F-4D97-AF65-F5344CB8AC3E}">
        <p14:creationId xmlns:p14="http://schemas.microsoft.com/office/powerpoint/2010/main" val="287636152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23</a:t>
            </a:fld>
            <a:endParaRPr lang="zh-CN" altLang="en-US"/>
          </a:p>
        </p:txBody>
      </p:sp>
    </p:spTree>
    <p:extLst>
      <p:ext uri="{BB962C8B-B14F-4D97-AF65-F5344CB8AC3E}">
        <p14:creationId xmlns:p14="http://schemas.microsoft.com/office/powerpoint/2010/main" val="124338966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24</a:t>
            </a:fld>
            <a:endParaRPr lang="zh-CN" altLang="en-US"/>
          </a:p>
        </p:txBody>
      </p:sp>
    </p:spTree>
    <p:extLst>
      <p:ext uri="{BB962C8B-B14F-4D97-AF65-F5344CB8AC3E}">
        <p14:creationId xmlns:p14="http://schemas.microsoft.com/office/powerpoint/2010/main" val="378931390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25</a:t>
            </a:fld>
            <a:endParaRPr lang="zh-CN" altLang="en-US"/>
          </a:p>
        </p:txBody>
      </p:sp>
    </p:spTree>
    <p:extLst>
      <p:ext uri="{BB962C8B-B14F-4D97-AF65-F5344CB8AC3E}">
        <p14:creationId xmlns:p14="http://schemas.microsoft.com/office/powerpoint/2010/main" val="23858845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26</a:t>
            </a:fld>
            <a:endParaRPr lang="zh-CN" altLang="en-US"/>
          </a:p>
        </p:txBody>
      </p:sp>
    </p:spTree>
    <p:extLst>
      <p:ext uri="{BB962C8B-B14F-4D97-AF65-F5344CB8AC3E}">
        <p14:creationId xmlns:p14="http://schemas.microsoft.com/office/powerpoint/2010/main" val="93809252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27</a:t>
            </a:fld>
            <a:endParaRPr lang="zh-CN" altLang="en-US"/>
          </a:p>
        </p:txBody>
      </p:sp>
    </p:spTree>
    <p:extLst>
      <p:ext uri="{BB962C8B-B14F-4D97-AF65-F5344CB8AC3E}">
        <p14:creationId xmlns:p14="http://schemas.microsoft.com/office/powerpoint/2010/main" val="238710323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28</a:t>
            </a:fld>
            <a:endParaRPr lang="zh-CN" altLang="en-US"/>
          </a:p>
        </p:txBody>
      </p:sp>
    </p:spTree>
    <p:extLst>
      <p:ext uri="{BB962C8B-B14F-4D97-AF65-F5344CB8AC3E}">
        <p14:creationId xmlns:p14="http://schemas.microsoft.com/office/powerpoint/2010/main" val="412704365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29</a:t>
            </a:fld>
            <a:endParaRPr lang="zh-CN" altLang="en-US"/>
          </a:p>
        </p:txBody>
      </p:sp>
    </p:spTree>
    <p:extLst>
      <p:ext uri="{BB962C8B-B14F-4D97-AF65-F5344CB8AC3E}">
        <p14:creationId xmlns:p14="http://schemas.microsoft.com/office/powerpoint/2010/main" val="2486685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a:t>
            </a:fld>
            <a:endParaRPr lang="zh-CN" altLang="en-US"/>
          </a:p>
        </p:txBody>
      </p:sp>
    </p:spTree>
    <p:extLst>
      <p:ext uri="{BB962C8B-B14F-4D97-AF65-F5344CB8AC3E}">
        <p14:creationId xmlns:p14="http://schemas.microsoft.com/office/powerpoint/2010/main" val="231143295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30</a:t>
            </a:fld>
            <a:endParaRPr lang="zh-CN" altLang="en-US"/>
          </a:p>
        </p:txBody>
      </p:sp>
    </p:spTree>
    <p:extLst>
      <p:ext uri="{BB962C8B-B14F-4D97-AF65-F5344CB8AC3E}">
        <p14:creationId xmlns:p14="http://schemas.microsoft.com/office/powerpoint/2010/main" val="351056641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31</a:t>
            </a:fld>
            <a:endParaRPr lang="zh-CN" altLang="en-US"/>
          </a:p>
        </p:txBody>
      </p:sp>
    </p:spTree>
    <p:extLst>
      <p:ext uri="{BB962C8B-B14F-4D97-AF65-F5344CB8AC3E}">
        <p14:creationId xmlns:p14="http://schemas.microsoft.com/office/powerpoint/2010/main" val="408211947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32</a:t>
            </a:fld>
            <a:endParaRPr lang="zh-CN" altLang="en-US"/>
          </a:p>
        </p:txBody>
      </p:sp>
    </p:spTree>
    <p:extLst>
      <p:ext uri="{BB962C8B-B14F-4D97-AF65-F5344CB8AC3E}">
        <p14:creationId xmlns:p14="http://schemas.microsoft.com/office/powerpoint/2010/main" val="11702414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33</a:t>
            </a:fld>
            <a:endParaRPr lang="zh-CN" altLang="en-US"/>
          </a:p>
        </p:txBody>
      </p:sp>
    </p:spTree>
    <p:extLst>
      <p:ext uri="{BB962C8B-B14F-4D97-AF65-F5344CB8AC3E}">
        <p14:creationId xmlns:p14="http://schemas.microsoft.com/office/powerpoint/2010/main" val="389353444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34</a:t>
            </a:fld>
            <a:endParaRPr lang="zh-CN" altLang="en-US"/>
          </a:p>
        </p:txBody>
      </p:sp>
    </p:spTree>
    <p:extLst>
      <p:ext uri="{BB962C8B-B14F-4D97-AF65-F5344CB8AC3E}">
        <p14:creationId xmlns:p14="http://schemas.microsoft.com/office/powerpoint/2010/main" val="208868400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35</a:t>
            </a:fld>
            <a:endParaRPr lang="zh-CN" altLang="en-US"/>
          </a:p>
        </p:txBody>
      </p:sp>
    </p:spTree>
    <p:extLst>
      <p:ext uri="{BB962C8B-B14F-4D97-AF65-F5344CB8AC3E}">
        <p14:creationId xmlns:p14="http://schemas.microsoft.com/office/powerpoint/2010/main" val="421281937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36</a:t>
            </a:fld>
            <a:endParaRPr lang="zh-CN" altLang="en-US"/>
          </a:p>
        </p:txBody>
      </p:sp>
    </p:spTree>
    <p:extLst>
      <p:ext uri="{BB962C8B-B14F-4D97-AF65-F5344CB8AC3E}">
        <p14:creationId xmlns:p14="http://schemas.microsoft.com/office/powerpoint/2010/main" val="36595610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37</a:t>
            </a:fld>
            <a:endParaRPr lang="zh-CN" altLang="en-US"/>
          </a:p>
        </p:txBody>
      </p:sp>
    </p:spTree>
    <p:extLst>
      <p:ext uri="{BB962C8B-B14F-4D97-AF65-F5344CB8AC3E}">
        <p14:creationId xmlns:p14="http://schemas.microsoft.com/office/powerpoint/2010/main" val="121111937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38</a:t>
            </a:fld>
            <a:endParaRPr lang="zh-CN" altLang="en-US"/>
          </a:p>
        </p:txBody>
      </p:sp>
    </p:spTree>
    <p:extLst>
      <p:ext uri="{BB962C8B-B14F-4D97-AF65-F5344CB8AC3E}">
        <p14:creationId xmlns:p14="http://schemas.microsoft.com/office/powerpoint/2010/main" val="2357512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39</a:t>
            </a:fld>
            <a:endParaRPr lang="zh-CN" altLang="en-US"/>
          </a:p>
        </p:txBody>
      </p:sp>
    </p:spTree>
    <p:extLst>
      <p:ext uri="{BB962C8B-B14F-4D97-AF65-F5344CB8AC3E}">
        <p14:creationId xmlns:p14="http://schemas.microsoft.com/office/powerpoint/2010/main" val="22830092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a:t>
            </a:fld>
            <a:endParaRPr lang="zh-CN" altLang="en-US"/>
          </a:p>
        </p:txBody>
      </p:sp>
    </p:spTree>
    <p:extLst>
      <p:ext uri="{BB962C8B-B14F-4D97-AF65-F5344CB8AC3E}">
        <p14:creationId xmlns:p14="http://schemas.microsoft.com/office/powerpoint/2010/main" val="97627073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40</a:t>
            </a:fld>
            <a:endParaRPr lang="zh-CN" altLang="en-US"/>
          </a:p>
        </p:txBody>
      </p:sp>
    </p:spTree>
    <p:extLst>
      <p:ext uri="{BB962C8B-B14F-4D97-AF65-F5344CB8AC3E}">
        <p14:creationId xmlns:p14="http://schemas.microsoft.com/office/powerpoint/2010/main" val="625528345"/>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41</a:t>
            </a:fld>
            <a:endParaRPr lang="zh-CN" altLang="en-US"/>
          </a:p>
        </p:txBody>
      </p:sp>
    </p:spTree>
    <p:extLst>
      <p:ext uri="{BB962C8B-B14F-4D97-AF65-F5344CB8AC3E}">
        <p14:creationId xmlns:p14="http://schemas.microsoft.com/office/powerpoint/2010/main" val="241927330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42</a:t>
            </a:fld>
            <a:endParaRPr lang="zh-CN" altLang="en-US"/>
          </a:p>
        </p:txBody>
      </p:sp>
    </p:spTree>
    <p:extLst>
      <p:ext uri="{BB962C8B-B14F-4D97-AF65-F5344CB8AC3E}">
        <p14:creationId xmlns:p14="http://schemas.microsoft.com/office/powerpoint/2010/main" val="13099494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5</a:t>
            </a:fld>
            <a:endParaRPr lang="zh-CN" altLang="en-US"/>
          </a:p>
        </p:txBody>
      </p:sp>
    </p:spTree>
    <p:extLst>
      <p:ext uri="{BB962C8B-B14F-4D97-AF65-F5344CB8AC3E}">
        <p14:creationId xmlns:p14="http://schemas.microsoft.com/office/powerpoint/2010/main" val="22599702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6</a:t>
            </a:fld>
            <a:endParaRPr lang="zh-CN" altLang="en-US"/>
          </a:p>
        </p:txBody>
      </p:sp>
    </p:spTree>
    <p:extLst>
      <p:ext uri="{BB962C8B-B14F-4D97-AF65-F5344CB8AC3E}">
        <p14:creationId xmlns:p14="http://schemas.microsoft.com/office/powerpoint/2010/main" val="9549353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7</a:t>
            </a:fld>
            <a:endParaRPr lang="zh-CN" altLang="en-US"/>
          </a:p>
        </p:txBody>
      </p:sp>
    </p:spTree>
    <p:extLst>
      <p:ext uri="{BB962C8B-B14F-4D97-AF65-F5344CB8AC3E}">
        <p14:creationId xmlns:p14="http://schemas.microsoft.com/office/powerpoint/2010/main" val="26142161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8</a:t>
            </a:fld>
            <a:endParaRPr lang="zh-CN" altLang="en-US"/>
          </a:p>
        </p:txBody>
      </p:sp>
    </p:spTree>
    <p:extLst>
      <p:ext uri="{BB962C8B-B14F-4D97-AF65-F5344CB8AC3E}">
        <p14:creationId xmlns:p14="http://schemas.microsoft.com/office/powerpoint/2010/main" val="7860181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rtlCol="0"/>
          <a:lstStyle/>
          <a:p>
            <a:pPr rtl="0"/>
            <a:endParaRPr lang="zh-CN" altLang="en-US"/>
          </a:p>
        </p:txBody>
      </p:sp>
      <p:sp>
        <p:nvSpPr>
          <p:cNvPr id="4" name="幻灯片编号占位符 3"/>
          <p:cNvSpPr>
            <a:spLocks noGrp="1"/>
          </p:cNvSpPr>
          <p:nvPr>
            <p:ph type="sldNum" sz="quarter" idx="5"/>
          </p:nvPr>
        </p:nvSpPr>
        <p:spPr/>
        <p:txBody>
          <a:bodyPr rtlCol="0"/>
          <a:lstStyle/>
          <a:p>
            <a:pPr rtl="0"/>
            <a:fld id="{8530193B-564F-4854-8A52-728F3FB19C85}" type="slidenum">
              <a:rPr lang="en-US" altLang="zh-CN" smtClean="0"/>
              <a:t>9</a:t>
            </a:fld>
            <a:endParaRPr lang="zh-CN" altLang="en-US"/>
          </a:p>
        </p:txBody>
      </p:sp>
    </p:spTree>
    <p:extLst>
      <p:ext uri="{BB962C8B-B14F-4D97-AF65-F5344CB8AC3E}">
        <p14:creationId xmlns:p14="http://schemas.microsoft.com/office/powerpoint/2010/main" val="26113669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包含小图像的标题幻灯片">
    <p:spTree>
      <p:nvGrpSpPr>
        <p:cNvPr id="1" name=""/>
        <p:cNvGrpSpPr/>
        <p:nvPr/>
      </p:nvGrpSpPr>
      <p:grpSpPr>
        <a:xfrm>
          <a:off x="0" y="0"/>
          <a:ext cx="0" cy="0"/>
          <a:chOff x="0" y="0"/>
          <a:chExt cx="0" cy="0"/>
        </a:xfrm>
      </p:grpSpPr>
      <p:sp>
        <p:nvSpPr>
          <p:cNvPr id="9" name="图片占位符 1">
            <a:extLst>
              <a:ext uri="{FF2B5EF4-FFF2-40B4-BE49-F238E27FC236}">
                <a16:creationId xmlns:a16="http://schemas.microsoft.com/office/drawing/2014/main" id="{837F9836-5B23-424D-8C60-AC02A8512A4B}"/>
              </a:ext>
            </a:extLst>
          </p:cNvPr>
          <p:cNvSpPr>
            <a:spLocks noGrp="1"/>
          </p:cNvSpPr>
          <p:nvPr>
            <p:ph type="pic" sz="quarter" idx="13" hasCustomPrompt="1"/>
          </p:nvPr>
        </p:nvSpPr>
        <p:spPr>
          <a:xfrm>
            <a:off x="9980476" y="-9832"/>
            <a:ext cx="2211524" cy="6858000"/>
          </a:xfrm>
          <a:solidFill>
            <a:schemeClr val="bg1">
              <a:lumMod val="95000"/>
            </a:schemeClr>
          </a:solidFill>
        </p:spPr>
        <p:txBody>
          <a:bodyPr rtlCol="0" anchor="ctr"/>
          <a:lstStyle>
            <a:lvl1pPr marL="0" indent="0" algn="ctr">
              <a:buNone/>
              <a:defRPr sz="1200" i="1">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36464"/>
            <a:ext cx="6798250" cy="1674470"/>
          </a:xfrm>
        </p:spPr>
        <p:txBody>
          <a:bodyPr rtlCol="0" anchor="b"/>
          <a:lstStyle>
            <a:lvl1pPr algn="r">
              <a:lnSpc>
                <a:spcPts val="5000"/>
              </a:lnSpc>
              <a:defRPr sz="6000" b="1" cap="all" spc="-300" baseline="0">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11904" y="4640707"/>
            <a:ext cx="3401478" cy="1192038"/>
          </a:xfrm>
          <a:solidFill>
            <a:schemeClr val="tx1"/>
          </a:solidFill>
        </p:spPr>
        <p:txBody>
          <a:bodyPr lIns="252000" tIns="0" rtlCol="0" anchor="ctr"/>
          <a:lstStyle>
            <a:lvl1pPr marL="0" indent="0" algn="l">
              <a:lnSpc>
                <a:spcPct val="100000"/>
              </a:lnSpc>
              <a:buNone/>
              <a:defRPr sz="18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84477"/>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9832"/>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00453"/>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9" name="副标题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2916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5" name="文本占位符 4">
            <a:extLst>
              <a:ext uri="{FF2B5EF4-FFF2-40B4-BE49-F238E27FC236}">
                <a16:creationId xmlns:a16="http://schemas.microsoft.com/office/drawing/2014/main" id="{16A38E24-EB1C-472F-B631-5DF32F9C4CF5}"/>
              </a:ext>
            </a:extLst>
          </p:cNvPr>
          <p:cNvSpPr>
            <a:spLocks noGrp="1"/>
          </p:cNvSpPr>
          <p:nvPr>
            <p:ph type="body" sz="quarter" idx="12" hasCustomPrompt="1"/>
          </p:nvPr>
        </p:nvSpPr>
        <p:spPr>
          <a:xfrm>
            <a:off x="3572900" y="1511476"/>
            <a:ext cx="2916000" cy="4679249"/>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1" name="文本占位符 5">
            <a:extLst>
              <a:ext uri="{FF2B5EF4-FFF2-40B4-BE49-F238E27FC236}">
                <a16:creationId xmlns:a16="http://schemas.microsoft.com/office/drawing/2014/main" id="{5B4A252E-78C9-4F76-98A4-A4B580AD072A}"/>
              </a:ext>
            </a:extLst>
          </p:cNvPr>
          <p:cNvSpPr>
            <a:spLocks noGrp="1"/>
          </p:cNvSpPr>
          <p:nvPr>
            <p:ph type="body" sz="quarter" idx="13" hasCustomPrompt="1"/>
          </p:nvPr>
        </p:nvSpPr>
        <p:spPr>
          <a:xfrm>
            <a:off x="6713800" y="1511475"/>
            <a:ext cx="2916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6D4BCA97-F31B-451D-82F8-6E000DF2118A}"/>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6543880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10" name="副标题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a:xfrm>
            <a:off x="432000" y="1512000"/>
            <a:ext cx="1764000" cy="4679250"/>
          </a:xfrm>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5" name="文本占位符 4">
            <a:extLst>
              <a:ext uri="{FF2B5EF4-FFF2-40B4-BE49-F238E27FC236}">
                <a16:creationId xmlns:a16="http://schemas.microsoft.com/office/drawing/2014/main" id="{1F5B3657-F2AE-455A-BF81-1A0C2ACECD20}"/>
              </a:ext>
            </a:extLst>
          </p:cNvPr>
          <p:cNvSpPr>
            <a:spLocks noGrp="1"/>
          </p:cNvSpPr>
          <p:nvPr>
            <p:ph type="body" sz="quarter" idx="12" hasCustomPrompt="1"/>
          </p:nvPr>
        </p:nvSpPr>
        <p:spPr>
          <a:xfrm>
            <a:off x="2290450" y="1512000"/>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3" name="文本占位符 5">
            <a:extLst>
              <a:ext uri="{FF2B5EF4-FFF2-40B4-BE49-F238E27FC236}">
                <a16:creationId xmlns:a16="http://schemas.microsoft.com/office/drawing/2014/main" id="{6A983D98-E0AB-429A-9EC2-B50D4216D691}"/>
              </a:ext>
            </a:extLst>
          </p:cNvPr>
          <p:cNvSpPr>
            <a:spLocks noGrp="1"/>
          </p:cNvSpPr>
          <p:nvPr>
            <p:ph type="body" sz="quarter" idx="13" hasCustomPrompt="1"/>
          </p:nvPr>
        </p:nvSpPr>
        <p:spPr>
          <a:xfrm>
            <a:off x="4148900" y="1512000"/>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5" name="文本占位符 6">
            <a:extLst>
              <a:ext uri="{FF2B5EF4-FFF2-40B4-BE49-F238E27FC236}">
                <a16:creationId xmlns:a16="http://schemas.microsoft.com/office/drawing/2014/main" id="{755213BF-EF6D-45DC-A01B-DE6C2F23A6D2}"/>
              </a:ext>
            </a:extLst>
          </p:cNvPr>
          <p:cNvSpPr>
            <a:spLocks noGrp="1"/>
          </p:cNvSpPr>
          <p:nvPr>
            <p:ph type="body" sz="quarter" idx="14" hasCustomPrompt="1"/>
          </p:nvPr>
        </p:nvSpPr>
        <p:spPr>
          <a:xfrm>
            <a:off x="6007350" y="1507535"/>
            <a:ext cx="1764000" cy="4679250"/>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17" name="文本占位符 7">
            <a:extLst>
              <a:ext uri="{FF2B5EF4-FFF2-40B4-BE49-F238E27FC236}">
                <a16:creationId xmlns:a16="http://schemas.microsoft.com/office/drawing/2014/main" id="{77D6BBBA-F4A3-45D4-91BC-A405FFDC7C3D}"/>
              </a:ext>
            </a:extLst>
          </p:cNvPr>
          <p:cNvSpPr>
            <a:spLocks noGrp="1"/>
          </p:cNvSpPr>
          <p:nvPr>
            <p:ph type="body" sz="quarter" idx="15" hasCustomPrompt="1"/>
          </p:nvPr>
        </p:nvSpPr>
        <p:spPr>
          <a:xfrm>
            <a:off x="7865800" y="1507535"/>
            <a:ext cx="1764000" cy="4683715"/>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2D09234E-176D-4BBF-9391-7B6F018C51AB}"/>
              </a:ext>
            </a:extLst>
          </p:cNvPr>
          <p:cNvSpPr>
            <a:spLocks noGrp="1"/>
          </p:cNvSpPr>
          <p:nvPr>
            <p:ph type="ftr" sz="quarter" idx="16"/>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B5A8293F-A5B5-4FCC-BF27-A25B1BAFF245}"/>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97483723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rtlCol="0"/>
          <a:lstStyle>
            <a:lvl1pPr>
              <a:defRPr>
                <a:solidFill>
                  <a:schemeClr val="tx1"/>
                </a:solidFill>
              </a:defRPr>
            </a:lvl1pPr>
          </a:lstStyle>
          <a:p>
            <a:pPr rtl="0"/>
            <a:r>
              <a:rPr lang="zh-CN" altLang="en-US" noProof="0"/>
              <a:t>单击以编辑页标题</a:t>
            </a:r>
          </a:p>
        </p:txBody>
      </p:sp>
      <p:sp>
        <p:nvSpPr>
          <p:cNvPr id="5" name="副标题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页脚占位符 2">
            <a:extLst>
              <a:ext uri="{FF2B5EF4-FFF2-40B4-BE49-F238E27FC236}">
                <a16:creationId xmlns:a16="http://schemas.microsoft.com/office/drawing/2014/main" id="{08CCB8C2-B6A2-4C69-8D3A-57420A034BA4}"/>
              </a:ext>
            </a:extLst>
          </p:cNvPr>
          <p:cNvSpPr>
            <a:spLocks noGrp="1"/>
          </p:cNvSpPr>
          <p:nvPr>
            <p:ph type="ftr" sz="quarter" idx="12"/>
          </p:nvPr>
        </p:nvSpPr>
        <p:spPr/>
        <p:txBody>
          <a:bodyPr rtlCol="0"/>
          <a:lstStyle/>
          <a:p>
            <a:pPr rtl="0"/>
            <a:r>
              <a:rPr lang="zh-CN" altLang="en-US" noProof="0"/>
              <a:t>添加页脚</a:t>
            </a:r>
          </a:p>
        </p:txBody>
      </p:sp>
      <p:sp>
        <p:nvSpPr>
          <p:cNvPr id="4" name="灯片编号占位符 3">
            <a:extLst>
              <a:ext uri="{FF2B5EF4-FFF2-40B4-BE49-F238E27FC236}">
                <a16:creationId xmlns:a16="http://schemas.microsoft.com/office/drawing/2014/main" id="{8E801980-CBAE-4A50-886D-54D7BB2E1947}"/>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5058552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节标题">
    <p:spTree>
      <p:nvGrpSpPr>
        <p:cNvPr id="1" name=""/>
        <p:cNvGrpSpPr/>
        <p:nvPr/>
      </p:nvGrpSpPr>
      <p:grpSpPr>
        <a:xfrm>
          <a:off x="0" y="0"/>
          <a:ext cx="0" cy="0"/>
          <a:chOff x="0" y="0"/>
          <a:chExt cx="0" cy="0"/>
        </a:xfrm>
      </p:grpSpPr>
      <p:sp>
        <p:nvSpPr>
          <p:cNvPr id="5" name="长方形 4">
            <a:extLst>
              <a:ext uri="{FF2B5EF4-FFF2-40B4-BE49-F238E27FC236}">
                <a16:creationId xmlns:a16="http://schemas.microsoft.com/office/drawing/2014/main" id="{1EDF756E-F310-4229-ACDD-055D299A95FB}"/>
              </a:ext>
            </a:extLst>
          </p:cNvPr>
          <p:cNvSpPr/>
          <p:nvPr userDrawn="1"/>
        </p:nvSpPr>
        <p:spPr>
          <a:xfrm>
            <a:off x="6297105" y="424206"/>
            <a:ext cx="5505254" cy="5731497"/>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2" name="灯片编号占位符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9" name="副标题 2">
            <a:extLst>
              <a:ext uri="{FF2B5EF4-FFF2-40B4-BE49-F238E27FC236}">
                <a16:creationId xmlns:a16="http://schemas.microsoft.com/office/drawing/2014/main" id="{07666241-4AF6-458A-A571-6C6C291D72F1}"/>
              </a:ext>
            </a:extLst>
          </p:cNvPr>
          <p:cNvSpPr>
            <a:spLocks noGrp="1"/>
          </p:cNvSpPr>
          <p:nvPr>
            <p:ph type="subTitle" idx="1"/>
          </p:nvPr>
        </p:nvSpPr>
        <p:spPr>
          <a:xfrm>
            <a:off x="6532775" y="3639199"/>
            <a:ext cx="5053936"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endParaRPr lang="zh-CN" altLang="en-ZA" noProof="0"/>
          </a:p>
        </p:txBody>
      </p:sp>
      <p:sp>
        <p:nvSpPr>
          <p:cNvPr id="6" name="标题 5">
            <a:extLst>
              <a:ext uri="{FF2B5EF4-FFF2-40B4-BE49-F238E27FC236}">
                <a16:creationId xmlns:a16="http://schemas.microsoft.com/office/drawing/2014/main" id="{6F4F2BBF-F210-4954-9C73-A0030AACDDFE}"/>
              </a:ext>
            </a:extLst>
          </p:cNvPr>
          <p:cNvSpPr>
            <a:spLocks noGrp="1"/>
          </p:cNvSpPr>
          <p:nvPr>
            <p:ph type="title"/>
          </p:nvPr>
        </p:nvSpPr>
        <p:spPr>
          <a:xfrm>
            <a:off x="6532775" y="993303"/>
            <a:ext cx="5053936" cy="2513468"/>
          </a:xfrm>
        </p:spPr>
        <p:txBody>
          <a:bodyPr rtlCol="0"/>
          <a:lstStyle>
            <a:lvl1pPr>
              <a:defRPr sz="5400" cap="none">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2277791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10" name="内容占位符 2">
            <a:extLst>
              <a:ext uri="{FF2B5EF4-FFF2-40B4-BE49-F238E27FC236}">
                <a16:creationId xmlns:a16="http://schemas.microsoft.com/office/drawing/2014/main" id="{FD1EE834-4B70-4715-8346-1C0298347EE0}"/>
              </a:ext>
            </a:extLst>
          </p:cNvPr>
          <p:cNvSpPr>
            <a:spLocks noGrp="1"/>
          </p:cNvSpPr>
          <p:nvPr>
            <p:ph idx="1" hasCustomPrompt="1"/>
          </p:nvPr>
        </p:nvSpPr>
        <p:spPr>
          <a:xfrm>
            <a:off x="432000" y="1046375"/>
            <a:ext cx="9198000" cy="5130588"/>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22800888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7" name="内容占位符 2">
            <a:extLst>
              <a:ext uri="{FF2B5EF4-FFF2-40B4-BE49-F238E27FC236}">
                <a16:creationId xmlns:a16="http://schemas.microsoft.com/office/drawing/2014/main" id="{EAE43F4C-1A64-4197-A44B-E6EB874E243B}"/>
              </a:ext>
            </a:extLst>
          </p:cNvPr>
          <p:cNvSpPr>
            <a:spLocks noGrp="1"/>
          </p:cNvSpPr>
          <p:nvPr>
            <p:ph sz="half" idx="1" hasCustomPrompt="1"/>
          </p:nvPr>
        </p:nvSpPr>
        <p:spPr>
          <a:xfrm>
            <a:off x="432000" y="1046376"/>
            <a:ext cx="4435831" cy="5130588"/>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8" name="内容占位符 3">
            <a:extLst>
              <a:ext uri="{FF2B5EF4-FFF2-40B4-BE49-F238E27FC236}">
                <a16:creationId xmlns:a16="http://schemas.microsoft.com/office/drawing/2014/main" id="{D7B3F5B8-DC28-4878-AC9F-D434D7542D8F}"/>
              </a:ext>
            </a:extLst>
          </p:cNvPr>
          <p:cNvSpPr>
            <a:spLocks noGrp="1"/>
          </p:cNvSpPr>
          <p:nvPr>
            <p:ph sz="half" idx="2" hasCustomPrompt="1"/>
          </p:nvPr>
        </p:nvSpPr>
        <p:spPr>
          <a:xfrm>
            <a:off x="5194169" y="1046376"/>
            <a:ext cx="4435831" cy="5130588"/>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35743978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7" name="文本占位符 2">
            <a:extLst>
              <a:ext uri="{FF2B5EF4-FFF2-40B4-BE49-F238E27FC236}">
                <a16:creationId xmlns:a16="http://schemas.microsoft.com/office/drawing/2014/main" id="{CB97B01E-88B2-448F-BD96-A1AAFA39AC1E}"/>
              </a:ext>
            </a:extLst>
          </p:cNvPr>
          <p:cNvSpPr>
            <a:spLocks noGrp="1"/>
          </p:cNvSpPr>
          <p:nvPr>
            <p:ph type="body" idx="1" hasCustomPrompt="1"/>
          </p:nvPr>
        </p:nvSpPr>
        <p:spPr>
          <a:xfrm>
            <a:off x="43200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8" name="文本占位符 4">
            <a:extLst>
              <a:ext uri="{FF2B5EF4-FFF2-40B4-BE49-F238E27FC236}">
                <a16:creationId xmlns:a16="http://schemas.microsoft.com/office/drawing/2014/main" id="{40BADDE2-4EE6-41B4-804C-EBF680128B40}"/>
              </a:ext>
            </a:extLst>
          </p:cNvPr>
          <p:cNvSpPr>
            <a:spLocks noGrp="1"/>
          </p:cNvSpPr>
          <p:nvPr>
            <p:ph type="body" sz="quarter" idx="3" hasCustomPrompt="1"/>
          </p:nvPr>
        </p:nvSpPr>
        <p:spPr>
          <a:xfrm>
            <a:off x="5195160" y="1068420"/>
            <a:ext cx="4434840" cy="823912"/>
          </a:xfrm>
          <a:solidFill>
            <a:schemeClr val="tx1"/>
          </a:solidFill>
        </p:spPr>
        <p:txBody>
          <a:bodyPr rtlCol="0" anchor="ctr"/>
          <a:lstStyle>
            <a:lvl1pPr marL="0" indent="0">
              <a:buNone/>
              <a:defRPr sz="2400" b="1">
                <a:solidFill>
                  <a:schemeClr val="bg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9" name="内容占位符 3">
            <a:extLst>
              <a:ext uri="{FF2B5EF4-FFF2-40B4-BE49-F238E27FC236}">
                <a16:creationId xmlns:a16="http://schemas.microsoft.com/office/drawing/2014/main" id="{BB0A14E0-899D-4594-BC9E-AE89BF0D3AB7}"/>
              </a:ext>
            </a:extLst>
          </p:cNvPr>
          <p:cNvSpPr>
            <a:spLocks noGrp="1"/>
          </p:cNvSpPr>
          <p:nvPr>
            <p:ph sz="half" idx="2" hasCustomPrompt="1"/>
          </p:nvPr>
        </p:nvSpPr>
        <p:spPr>
          <a:xfrm>
            <a:off x="432001" y="2096752"/>
            <a:ext cx="4434840" cy="409291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10" name="内容占位符 5">
            <a:extLst>
              <a:ext uri="{FF2B5EF4-FFF2-40B4-BE49-F238E27FC236}">
                <a16:creationId xmlns:a16="http://schemas.microsoft.com/office/drawing/2014/main" id="{2C699014-D902-4E9A-80CD-8D2BCFE67097}"/>
              </a:ext>
            </a:extLst>
          </p:cNvPr>
          <p:cNvSpPr>
            <a:spLocks noGrp="1"/>
          </p:cNvSpPr>
          <p:nvPr>
            <p:ph sz="quarter" idx="4" hasCustomPrompt="1"/>
          </p:nvPr>
        </p:nvSpPr>
        <p:spPr>
          <a:xfrm>
            <a:off x="5195160" y="2096752"/>
            <a:ext cx="4434840" cy="409291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86346826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带标题的内容">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8" name="标题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zh-CN" altLang="en-US" noProof="0"/>
              <a:t>单击此处编辑母版标题样式</a:t>
            </a:r>
          </a:p>
        </p:txBody>
      </p:sp>
      <p:sp>
        <p:nvSpPr>
          <p:cNvPr id="9" name="文本占位符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10" name="内容占位符 2">
            <a:extLst>
              <a:ext uri="{FF2B5EF4-FFF2-40B4-BE49-F238E27FC236}">
                <a16:creationId xmlns:a16="http://schemas.microsoft.com/office/drawing/2014/main" id="{79F53EF1-D412-467C-B7CE-30536F140AE1}"/>
              </a:ext>
            </a:extLst>
          </p:cNvPr>
          <p:cNvSpPr>
            <a:spLocks noGrp="1"/>
          </p:cNvSpPr>
          <p:nvPr>
            <p:ph idx="1" hasCustomPrompt="1"/>
          </p:nvPr>
        </p:nvSpPr>
        <p:spPr>
          <a:xfrm>
            <a:off x="3770722" y="457201"/>
            <a:ext cx="6023727" cy="5726784"/>
          </a:xfrm>
        </p:spPr>
        <p:txBody>
          <a:bodyPr rtlCol="0"/>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Tree>
    <p:extLst>
      <p:ext uri="{BB962C8B-B14F-4D97-AF65-F5344CB8AC3E}">
        <p14:creationId xmlns:p14="http://schemas.microsoft.com/office/powerpoint/2010/main" val="38720005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带标题的图片">
    <p:spTree>
      <p:nvGrpSpPr>
        <p:cNvPr id="1" name=""/>
        <p:cNvGrpSpPr/>
        <p:nvPr/>
      </p:nvGrpSpPr>
      <p:grpSpPr>
        <a:xfrm>
          <a:off x="0" y="0"/>
          <a:ext cx="0" cy="0"/>
          <a:chOff x="0" y="0"/>
          <a:chExt cx="0" cy="0"/>
        </a:xfrm>
      </p:grpSpPr>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a:xfrm>
            <a:off x="432000" y="6356350"/>
            <a:ext cx="4114800" cy="365125"/>
          </a:xfrm>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
        <p:nvSpPr>
          <p:cNvPr id="8" name="标题 1">
            <a:extLst>
              <a:ext uri="{FF2B5EF4-FFF2-40B4-BE49-F238E27FC236}">
                <a16:creationId xmlns:a16="http://schemas.microsoft.com/office/drawing/2014/main" id="{AC67C685-BABE-4B77-8C5E-B39B093D3AEA}"/>
              </a:ext>
            </a:extLst>
          </p:cNvPr>
          <p:cNvSpPr>
            <a:spLocks noGrp="1"/>
          </p:cNvSpPr>
          <p:nvPr>
            <p:ph type="title"/>
          </p:nvPr>
        </p:nvSpPr>
        <p:spPr>
          <a:xfrm>
            <a:off x="432001" y="457200"/>
            <a:ext cx="3159612" cy="1600200"/>
          </a:xfrm>
        </p:spPr>
        <p:txBody>
          <a:bodyPr rtlCol="0" anchor="b"/>
          <a:lstStyle>
            <a:lvl1pPr>
              <a:defRPr sz="2800"/>
            </a:lvl1pPr>
          </a:lstStyle>
          <a:p>
            <a:pPr rtl="0"/>
            <a:r>
              <a:rPr lang="zh-CN" altLang="en-US" noProof="0"/>
              <a:t>单击此处编辑母版标题样式</a:t>
            </a:r>
          </a:p>
        </p:txBody>
      </p:sp>
      <p:sp>
        <p:nvSpPr>
          <p:cNvPr id="9" name="文本占位符 3">
            <a:extLst>
              <a:ext uri="{FF2B5EF4-FFF2-40B4-BE49-F238E27FC236}">
                <a16:creationId xmlns:a16="http://schemas.microsoft.com/office/drawing/2014/main" id="{0B6B7795-36CC-459B-AE8B-7FB2F40AF37C}"/>
              </a:ext>
            </a:extLst>
          </p:cNvPr>
          <p:cNvSpPr>
            <a:spLocks noGrp="1"/>
          </p:cNvSpPr>
          <p:nvPr>
            <p:ph type="body" sz="half" idx="2" hasCustomPrompt="1"/>
          </p:nvPr>
        </p:nvSpPr>
        <p:spPr>
          <a:xfrm>
            <a:off x="432001" y="2057400"/>
            <a:ext cx="3159612" cy="4126584"/>
          </a:xfrm>
        </p:spPr>
        <p:txBody>
          <a:bodyPr rtlCol="0"/>
          <a:lstStyle>
            <a:lvl1pPr marL="0" indent="0">
              <a:buFont typeface="Arial" panose="020B0604020202020204" pitchFamily="34" charse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12" name="图片占位符 2">
            <a:extLst>
              <a:ext uri="{FF2B5EF4-FFF2-40B4-BE49-F238E27FC236}">
                <a16:creationId xmlns:a16="http://schemas.microsoft.com/office/drawing/2014/main" id="{10319378-269C-406E-9B84-FCF22DA02EFF}"/>
              </a:ext>
            </a:extLst>
          </p:cNvPr>
          <p:cNvSpPr>
            <a:spLocks noGrp="1"/>
          </p:cNvSpPr>
          <p:nvPr>
            <p:ph type="pic" idx="1" hasCustomPrompt="1"/>
          </p:nvPr>
        </p:nvSpPr>
        <p:spPr>
          <a:xfrm>
            <a:off x="3788021" y="457201"/>
            <a:ext cx="5949868" cy="5726784"/>
          </a:xfrm>
        </p:spPr>
        <p:txBody>
          <a:bodyPr rtlCol="0"/>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p>
        </p:txBody>
      </p:sp>
    </p:spTree>
    <p:extLst>
      <p:ext uri="{BB962C8B-B14F-4D97-AF65-F5344CB8AC3E}">
        <p14:creationId xmlns:p14="http://schemas.microsoft.com/office/powerpoint/2010/main" val="30214724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defRPr>
            </a:lvl1pPr>
          </a:lstStyle>
          <a:p>
            <a:pPr rtl="0"/>
            <a:r>
              <a:rPr lang="zh-CN" altLang="en-US" noProof="0"/>
              <a:t>单击以编辑页标题</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p>
            <a:pPr rtl="0"/>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53779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幻灯片">
    <p:bg bwMode="auto">
      <p:bgPr>
        <a:solidFill>
          <a:schemeClr val="bg1"/>
        </a:solidFill>
        <a:effectLst/>
      </p:bgPr>
    </p:bg>
    <p:spTree>
      <p:nvGrpSpPr>
        <p:cNvPr id="1" name=""/>
        <p:cNvGrpSpPr/>
        <p:nvPr/>
      </p:nvGrpSpPr>
      <p:grpSpPr>
        <a:xfrm>
          <a:off x="0" y="0"/>
          <a:ext cx="0" cy="0"/>
          <a:chOff x="0" y="0"/>
          <a:chExt cx="0" cy="0"/>
        </a:xfrm>
      </p:grpSpPr>
      <p:sp>
        <p:nvSpPr>
          <p:cNvPr id="12" name="长方形 11">
            <a:extLst>
              <a:ext uri="{FF2B5EF4-FFF2-40B4-BE49-F238E27FC236}">
                <a16:creationId xmlns:a16="http://schemas.microsoft.com/office/drawing/2014/main" id="{554ED587-2D2F-4D3F-B55B-C64465AB4EC5}"/>
              </a:ext>
            </a:extLst>
          </p:cNvPr>
          <p:cNvSpPr/>
          <p:nvPr userDrawn="1"/>
        </p:nvSpPr>
        <p:spPr>
          <a:xfrm>
            <a:off x="69274" y="66963"/>
            <a:ext cx="9911201" cy="672734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2181155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页脚占位符 1">
            <a:extLst>
              <a:ext uri="{FF2B5EF4-FFF2-40B4-BE49-F238E27FC236}">
                <a16:creationId xmlns:a16="http://schemas.microsoft.com/office/drawing/2014/main" id="{16D0504D-4610-4E9E-A2DB-8B701F044BBC}"/>
              </a:ext>
            </a:extLst>
          </p:cNvPr>
          <p:cNvSpPr>
            <a:spLocks noGrp="1"/>
          </p:cNvSpPr>
          <p:nvPr>
            <p:ph type="ftr" sz="quarter" idx="12"/>
          </p:nvPr>
        </p:nvSpPr>
        <p:spPr/>
        <p:txBody>
          <a:bodyPr rtlCol="0"/>
          <a:lstStyle/>
          <a:p>
            <a:pPr rtl="0"/>
            <a:r>
              <a:rPr lang="zh-CN" altLang="en-US" noProof="0"/>
              <a:t>添加页脚</a:t>
            </a:r>
          </a:p>
        </p:txBody>
      </p:sp>
      <p:sp>
        <p:nvSpPr>
          <p:cNvPr id="3" name="灯片编号占位符 2">
            <a:extLst>
              <a:ext uri="{FF2B5EF4-FFF2-40B4-BE49-F238E27FC236}">
                <a16:creationId xmlns:a16="http://schemas.microsoft.com/office/drawing/2014/main" id="{2310D190-B83D-438A-91BC-470C41B22A29}"/>
              </a:ext>
            </a:extLst>
          </p:cNvPr>
          <p:cNvSpPr>
            <a:spLocks noGrp="1"/>
          </p:cNvSpPr>
          <p:nvPr>
            <p:ph type="sldNum" sz="quarter" idx="1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1397670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包含大图像的标题幻灯片">
    <p:bg>
      <p:bgPr>
        <a:solidFill>
          <a:schemeClr val="bg1"/>
        </a:solidFill>
        <a:effectLst/>
      </p:bgPr>
    </p:bg>
    <p:spTree>
      <p:nvGrpSpPr>
        <p:cNvPr id="1" name=""/>
        <p:cNvGrpSpPr/>
        <p:nvPr/>
      </p:nvGrpSpPr>
      <p:grpSpPr>
        <a:xfrm>
          <a:off x="0" y="0"/>
          <a:ext cx="0" cy="0"/>
          <a:chOff x="0" y="0"/>
          <a:chExt cx="0" cy="0"/>
        </a:xfrm>
      </p:grpSpPr>
      <p:sp>
        <p:nvSpPr>
          <p:cNvPr id="9" name="图片占位符 1">
            <a:extLst>
              <a:ext uri="{FF2B5EF4-FFF2-40B4-BE49-F238E27FC236}">
                <a16:creationId xmlns:a16="http://schemas.microsoft.com/office/drawing/2014/main" id="{069FFAE5-B16E-4571-88F7-52FA5354B1A1}"/>
              </a:ext>
            </a:extLst>
          </p:cNvPr>
          <p:cNvSpPr>
            <a:spLocks noGrp="1"/>
          </p:cNvSpPr>
          <p:nvPr>
            <p:ph type="pic" sz="quarter" idx="13" hasCustomPrompt="1"/>
          </p:nvPr>
        </p:nvSpPr>
        <p:spPr>
          <a:xfrm>
            <a:off x="69273" y="63691"/>
            <a:ext cx="9911201" cy="6727346"/>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86990" y="4346296"/>
            <a:ext cx="6798250" cy="1674470"/>
          </a:xfrm>
        </p:spPr>
        <p:txBody>
          <a:bodyPr rtlCol="0" anchor="b"/>
          <a:lstStyle>
            <a:lvl1pPr algn="r">
              <a:lnSpc>
                <a:spcPts val="5000"/>
              </a:lnSpc>
              <a:defRPr sz="6000" b="1" cap="all" spc="-300" baseline="0">
                <a:solidFill>
                  <a:schemeClr val="bg1"/>
                </a:solidFill>
                <a:latin typeface="Microsoft YaHei UI" panose="020B0503020204020204" pitchFamily="34" charset="-122"/>
                <a:ea typeface="Microsoft YaHei UI" panose="020B0503020204020204" pitchFamily="34" charset="-122"/>
              </a:defRPr>
            </a:lvl1pPr>
          </a:lstStyle>
          <a:p>
            <a:pPr rtl="0"/>
            <a:r>
              <a:rPr lang="zh-CN" altLang="en-US" noProof="0"/>
              <a:t>演示文稿标题</a:t>
            </a:r>
          </a:p>
        </p:txBody>
      </p:sp>
      <p:sp>
        <p:nvSpPr>
          <p:cNvPr id="3" name="副标题 2">
            <a:extLst>
              <a:ext uri="{FF2B5EF4-FFF2-40B4-BE49-F238E27FC236}">
                <a16:creationId xmlns:a16="http://schemas.microsoft.com/office/drawing/2014/main" id="{C9980B88-3F4A-4688-9ED0-17EF37E62D93}"/>
              </a:ext>
            </a:extLst>
          </p:cNvPr>
          <p:cNvSpPr>
            <a:spLocks noGrp="1"/>
          </p:cNvSpPr>
          <p:nvPr>
            <p:ph type="subTitle" idx="1" hasCustomPrompt="1"/>
          </p:nvPr>
        </p:nvSpPr>
        <p:spPr>
          <a:xfrm>
            <a:off x="7326418" y="4650539"/>
            <a:ext cx="2456210" cy="1192038"/>
          </a:xfrm>
          <a:solidFill>
            <a:schemeClr val="bg1"/>
          </a:solidFill>
        </p:spPr>
        <p:txBody>
          <a:bodyPr lIns="252000" tIns="0" rtlCol="0" anchor="ctr"/>
          <a:lstStyle>
            <a:lvl1pPr marL="0" indent="0" algn="l">
              <a:lnSpc>
                <a:spcPct val="100000"/>
              </a:lnSpc>
              <a:buNone/>
              <a:defRPr sz="1800" i="1">
                <a:solidFill>
                  <a:schemeClr val="tx1"/>
                </a:solidFill>
                <a:latin typeface="Microsoft YaHei UI" panose="020B0503020204020204" pitchFamily="34" charset="-122"/>
                <a:ea typeface="Microsoft YaHei UI" panose="020B0503020204020204" pitchFamily="34" charset="-122"/>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单击以编辑母版副标题样式</a:t>
            </a:r>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E798A99C-9485-48F0-8E1E-227AD1348A45}"/>
              </a:ext>
            </a:extLst>
          </p:cNvPr>
          <p:cNvSpPr>
            <a:spLocks noGrp="1"/>
          </p:cNvSpPr>
          <p:nvPr>
            <p:ph type="sldNum"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4094738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内容照片 1">
    <p:spTree>
      <p:nvGrpSpPr>
        <p:cNvPr id="1" name=""/>
        <p:cNvGrpSpPr/>
        <p:nvPr/>
      </p:nvGrpSpPr>
      <p:grpSpPr>
        <a:xfrm>
          <a:off x="0" y="0"/>
          <a:ext cx="0" cy="0"/>
          <a:chOff x="0" y="0"/>
          <a:chExt cx="0" cy="0"/>
        </a:xfrm>
      </p:grpSpPr>
      <p:sp>
        <p:nvSpPr>
          <p:cNvPr id="8" name="图片占位符 1">
            <a:extLst>
              <a:ext uri="{FF2B5EF4-FFF2-40B4-BE49-F238E27FC236}">
                <a16:creationId xmlns:a16="http://schemas.microsoft.com/office/drawing/2014/main" id="{1599E2D7-24B3-4D66-9AFB-83C1AEC4DBBB}"/>
              </a:ext>
            </a:extLst>
          </p:cNvPr>
          <p:cNvSpPr>
            <a:spLocks noGrp="1"/>
          </p:cNvSpPr>
          <p:nvPr>
            <p:ph type="pic" sz="quarter" idx="33" hasCustomPrompt="1"/>
          </p:nvPr>
        </p:nvSpPr>
        <p:spPr>
          <a:xfrm>
            <a:off x="9980476" y="0"/>
            <a:ext cx="2211524" cy="6192000"/>
          </a:xfrm>
          <a:solidFill>
            <a:schemeClr val="bg1">
              <a:lumMod val="95000"/>
            </a:schemeClr>
          </a:solidFill>
        </p:spPr>
        <p:txBody>
          <a:bodyPr rtlCol="0" anchor="ctr"/>
          <a:lstStyle>
            <a:lvl1pPr marL="0" indent="0" algn="ctr">
              <a:buNone/>
              <a:defRPr sz="1200" i="1">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2" name="标题 1">
            <a:extLst>
              <a:ext uri="{FF2B5EF4-FFF2-40B4-BE49-F238E27FC236}">
                <a16:creationId xmlns:a16="http://schemas.microsoft.com/office/drawing/2014/main" id="{40EE479C-D1F6-4BAC-80D2-90EF74E3261A}"/>
              </a:ext>
            </a:extLst>
          </p:cNvPr>
          <p:cNvSpPr>
            <a:spLocks noGrp="1"/>
          </p:cNvSpPr>
          <p:nvPr>
            <p:ph type="title" hasCustomPrompt="1"/>
          </p:nvPr>
        </p:nvSpPr>
        <p:spPr>
          <a:xfrm>
            <a:off x="4445086" y="1807950"/>
            <a:ext cx="5184913" cy="432000"/>
          </a:xfrm>
        </p:spPr>
        <p:txBody>
          <a:bodyPr rtlCol="0"/>
          <a:lstStyle>
            <a:lvl1pPr algn="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10" name="副标题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4444886" y="2383950"/>
            <a:ext cx="5184913" cy="360000"/>
          </a:xfrm>
        </p:spPr>
        <p:txBody>
          <a:bodyPr rtlCol="0"/>
          <a:lstStyle>
            <a:lvl1pPr marL="0" indent="0" algn="r">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4445000" y="2908300"/>
            <a:ext cx="5184800" cy="3283700"/>
          </a:xfrm>
          <a:solidFill>
            <a:schemeClr val="bg1"/>
          </a:solidFill>
        </p:spPr>
        <p:txBody>
          <a:bodyPr lIns="180000" tIns="252000" rIns="252000" rtlCol="0"/>
          <a:lstStyle>
            <a:lvl1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lgn="l">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5" name="灯片编号占位符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3501039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内容照片 2">
    <p:spTree>
      <p:nvGrpSpPr>
        <p:cNvPr id="1" name=""/>
        <p:cNvGrpSpPr/>
        <p:nvPr/>
      </p:nvGrpSpPr>
      <p:grpSpPr>
        <a:xfrm>
          <a:off x="0" y="0"/>
          <a:ext cx="0" cy="0"/>
          <a:chOff x="0" y="0"/>
          <a:chExt cx="0" cy="0"/>
        </a:xfrm>
      </p:grpSpPr>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23393" y="1343906"/>
            <a:ext cx="3736800" cy="3933645"/>
          </a:xfrm>
          <a:solidFill>
            <a:schemeClr val="bg1"/>
          </a:solidFill>
        </p:spPr>
        <p:txBody>
          <a:bodyPr lIns="180000" tIns="180000" rIns="180000" rtlCol="0"/>
          <a:lstStyle>
            <a:lvl1pPr>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5" name="灯片编号占位符 4">
            <a:extLst>
              <a:ext uri="{FF2B5EF4-FFF2-40B4-BE49-F238E27FC236}">
                <a16:creationId xmlns:a16="http://schemas.microsoft.com/office/drawing/2014/main" id="{53DA1E79-BA17-41C5-98B7-CFBC5859A512}"/>
              </a:ext>
            </a:extLst>
          </p:cNvPr>
          <p:cNvSpPr>
            <a:spLocks noGrp="1"/>
          </p:cNvSpPr>
          <p:nvPr>
            <p:ph type="sldNum" sz="quarter" idx="34"/>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9" name="图片占位符 6">
            <a:extLst>
              <a:ext uri="{FF2B5EF4-FFF2-40B4-BE49-F238E27FC236}">
                <a16:creationId xmlns:a16="http://schemas.microsoft.com/office/drawing/2014/main" id="{492C2A1D-F7BD-46B6-BC01-15D365ACD50B}"/>
              </a:ext>
            </a:extLst>
          </p:cNvPr>
          <p:cNvSpPr>
            <a:spLocks noGrp="1"/>
          </p:cNvSpPr>
          <p:nvPr>
            <p:ph type="pic" sz="quarter" idx="14" hasCustomPrompt="1"/>
          </p:nvPr>
        </p:nvSpPr>
        <p:spPr>
          <a:xfrm>
            <a:off x="7560193" y="1344803"/>
            <a:ext cx="3737526" cy="3933645"/>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6" name="标题 5">
            <a:extLst>
              <a:ext uri="{FF2B5EF4-FFF2-40B4-BE49-F238E27FC236}">
                <a16:creationId xmlns:a16="http://schemas.microsoft.com/office/drawing/2014/main" id="{7F4F1543-153D-4F77-A4A9-C9BBA1C2052E}"/>
              </a:ext>
            </a:extLst>
          </p:cNvPr>
          <p:cNvSpPr>
            <a:spLocks noGrp="1"/>
          </p:cNvSpPr>
          <p:nvPr>
            <p:ph type="title"/>
          </p:nvPr>
        </p:nvSpPr>
        <p:spPr>
          <a:xfrm>
            <a:off x="432000" y="432000"/>
            <a:ext cx="9131100" cy="432000"/>
          </a:xfrm>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1" name="副标题 2">
            <a:extLst>
              <a:ext uri="{FF2B5EF4-FFF2-40B4-BE49-F238E27FC236}">
                <a16:creationId xmlns:a16="http://schemas.microsoft.com/office/drawing/2014/main" id="{9FAA210E-391A-499A-89D5-F222045FD1A4}"/>
              </a:ext>
            </a:extLst>
          </p:cNvPr>
          <p:cNvSpPr>
            <a:spLocks noGrp="1"/>
          </p:cNvSpPr>
          <p:nvPr>
            <p:ph type="body" sz="quarter" idx="32" hasCustomPrompt="1"/>
          </p:nvPr>
        </p:nvSpPr>
        <p:spPr>
          <a:xfrm>
            <a:off x="431800" y="1008000"/>
            <a:ext cx="6895900" cy="360000"/>
          </a:xfrm>
        </p:spPr>
        <p:txBody>
          <a:bodyPr rtlCol="0"/>
          <a:lstStyle>
            <a:lvl1pPr marL="0" indent="0">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Tree>
    <p:extLst>
      <p:ext uri="{BB962C8B-B14F-4D97-AF65-F5344CB8AC3E}">
        <p14:creationId xmlns:p14="http://schemas.microsoft.com/office/powerpoint/2010/main" val="23471979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带副标题的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9198000" cy="432000"/>
          </a:xfrm>
        </p:spPr>
        <p:txBody>
          <a:bodyPr rtlCol="0"/>
          <a:lstStyle>
            <a:lvl1pPr>
              <a:defRPr>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单击以编辑页标题</a:t>
            </a:r>
          </a:p>
        </p:txBody>
      </p:sp>
      <p:sp>
        <p:nvSpPr>
          <p:cNvPr id="9" name="副标题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9198000" cy="360000"/>
          </a:xfrm>
        </p:spPr>
        <p:txBody>
          <a:bodyPr rtlCol="0"/>
          <a:lstStyle>
            <a:lvl1pPr marL="0" indent="0">
              <a:buNone/>
              <a:defRPr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p>
        </p:txBody>
      </p:sp>
      <p:sp>
        <p:nvSpPr>
          <p:cNvPr id="3" name="比较左侧占位符 1">
            <a:extLst>
              <a:ext uri="{FF2B5EF4-FFF2-40B4-BE49-F238E27FC236}">
                <a16:creationId xmlns:a16="http://schemas.microsoft.com/office/drawing/2014/main" id="{9322B50D-6A7D-41C6-BA57-613BC231DF36}"/>
              </a:ext>
            </a:extLst>
          </p:cNvPr>
          <p:cNvSpPr>
            <a:spLocks noGrp="1"/>
          </p:cNvSpPr>
          <p:nvPr>
            <p:ph type="body" idx="1" hasCustomPrompt="1"/>
          </p:nvPr>
        </p:nvSpPr>
        <p:spPr>
          <a:xfrm>
            <a:off x="432000" y="1432296"/>
            <a:ext cx="4500000" cy="527076"/>
          </a:xfrm>
          <a:solidFill>
            <a:schemeClr val="tx1"/>
          </a:solidFill>
        </p:spPr>
        <p:txBody>
          <a:bodyPr lIns="180000" tIns="36000" rtlCol="0" anchor="ctr"/>
          <a:lstStyle>
            <a:lvl1pPr marL="0" indent="0">
              <a:buNone/>
              <a:defRPr sz="2400" b="1" spc="-150">
                <a:solidFill>
                  <a:schemeClr val="bg1"/>
                </a:solidFill>
                <a:latin typeface="Microsoft YaHei UI" panose="020B0503020204020204" pitchFamily="34" charset="-122"/>
                <a:ea typeface="Microsoft YaHei UI" panose="020B0503020204020204" pitchFamily="3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4" name="内容占位符 2">
            <a:extLst>
              <a:ext uri="{FF2B5EF4-FFF2-40B4-BE49-F238E27FC236}">
                <a16:creationId xmlns:a16="http://schemas.microsoft.com/office/drawing/2014/main" id="{9FD584DA-F775-47B8-A1D7-6556AD5FCBD2}"/>
              </a:ext>
            </a:extLst>
          </p:cNvPr>
          <p:cNvSpPr>
            <a:spLocks noGrp="1"/>
          </p:cNvSpPr>
          <p:nvPr>
            <p:ph sz="half" idx="2" hasCustomPrompt="1"/>
          </p:nvPr>
        </p:nvSpPr>
        <p:spPr>
          <a:xfrm>
            <a:off x="432000" y="2023668"/>
            <a:ext cx="4500000" cy="4168332"/>
          </a:xfrm>
        </p:spPr>
        <p:txBody>
          <a:bodyPr rtlCol="0"/>
          <a:lstStyle>
            <a:lvl1pPr>
              <a:defRPr>
                <a:solidFill>
                  <a:schemeClr val="tx1">
                    <a:lumMod val="75000"/>
                    <a:lumOff val="25000"/>
                  </a:schemeClr>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latin typeface="Microsoft YaHei UI" panose="020B0503020204020204" pitchFamily="34" charset="-122"/>
                <a:ea typeface="Microsoft YaHei UI" panose="020B0503020204020204" pitchFamily="34" charset="-122"/>
              </a:defRPr>
            </a:lvl2pPr>
            <a:lvl3pPr>
              <a:defRPr>
                <a:solidFill>
                  <a:schemeClr val="tx1">
                    <a:lumMod val="75000"/>
                    <a:lumOff val="25000"/>
                  </a:schemeClr>
                </a:solidFill>
                <a:latin typeface="Microsoft YaHei UI" panose="020B0503020204020204" pitchFamily="34" charset="-122"/>
                <a:ea typeface="Microsoft YaHei UI" panose="020B0503020204020204" pitchFamily="34" charset="-122"/>
              </a:defRPr>
            </a:lvl3pPr>
            <a:lvl4pPr>
              <a:defRPr>
                <a:solidFill>
                  <a:schemeClr val="tx1">
                    <a:lumMod val="75000"/>
                    <a:lumOff val="25000"/>
                  </a:schemeClr>
                </a:solidFill>
                <a:latin typeface="Microsoft YaHei UI" panose="020B0503020204020204" pitchFamily="34" charset="-122"/>
                <a:ea typeface="Microsoft YaHei UI" panose="020B0503020204020204" pitchFamily="34" charset="-122"/>
              </a:defRPr>
            </a:lvl4pPr>
            <a:lvl5pPr>
              <a:defRPr>
                <a:solidFill>
                  <a:schemeClr val="tx1">
                    <a:lumMod val="75000"/>
                    <a:lumOff val="25000"/>
                  </a:schemeClr>
                </a:solidFill>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12" name="比较左侧占位符 2">
            <a:extLst>
              <a:ext uri="{FF2B5EF4-FFF2-40B4-BE49-F238E27FC236}">
                <a16:creationId xmlns:a16="http://schemas.microsoft.com/office/drawing/2014/main" id="{78A963F8-6F6E-440E-B3B3-DDE13C083A36}"/>
              </a:ext>
            </a:extLst>
          </p:cNvPr>
          <p:cNvSpPr>
            <a:spLocks noGrp="1"/>
          </p:cNvSpPr>
          <p:nvPr>
            <p:ph type="body" sz="quarter" idx="13" hasCustomPrompt="1"/>
          </p:nvPr>
        </p:nvSpPr>
        <p:spPr>
          <a:xfrm>
            <a:off x="5129800" y="1433105"/>
            <a:ext cx="4500000" cy="525283"/>
          </a:xfrm>
          <a:solidFill>
            <a:schemeClr val="tx1"/>
          </a:solidFill>
        </p:spPr>
        <p:txBody>
          <a:bodyPr lIns="180000" tIns="36000" rtlCol="0" anchor="ctr"/>
          <a:lstStyle>
            <a:lvl1pPr marL="0" indent="0">
              <a:buNone/>
              <a:defRPr sz="2400" b="1" spc="-150">
                <a:solidFill>
                  <a:schemeClr val="bg1"/>
                </a:solidFill>
                <a:latin typeface="Microsoft YaHei UI" panose="020B0503020204020204" pitchFamily="34" charset="-122"/>
                <a:ea typeface="Microsoft YaHei UI" panose="020B0503020204020204" pitchFamily="34" charset="-122"/>
              </a:defRPr>
            </a:lvl1pPr>
          </a:lstStyle>
          <a:p>
            <a:pPr lvl="0" rtl="0"/>
            <a:r>
              <a:rPr lang="zh-CN" altLang="en-US" noProof="0"/>
              <a:t>编辑母版文本样式</a:t>
            </a:r>
          </a:p>
        </p:txBody>
      </p:sp>
      <p:sp>
        <p:nvSpPr>
          <p:cNvPr id="8" name="文本占位符 4">
            <a:extLst>
              <a:ext uri="{FF2B5EF4-FFF2-40B4-BE49-F238E27FC236}">
                <a16:creationId xmlns:a16="http://schemas.microsoft.com/office/drawing/2014/main" id="{DF0A5256-B267-47DA-858A-0F3867CB6139}"/>
              </a:ext>
            </a:extLst>
          </p:cNvPr>
          <p:cNvSpPr>
            <a:spLocks noGrp="1"/>
          </p:cNvSpPr>
          <p:nvPr>
            <p:ph type="body" sz="quarter" idx="12" hasCustomPrompt="1"/>
          </p:nvPr>
        </p:nvSpPr>
        <p:spPr>
          <a:xfrm>
            <a:off x="5129800" y="2020359"/>
            <a:ext cx="4500000" cy="4170891"/>
          </a:xfrm>
        </p:spPr>
        <p:txBody>
          <a:bodyPr rtlCol="0"/>
          <a:lstStyle>
            <a:lvl1pPr>
              <a:defRPr>
                <a:latin typeface="Microsoft YaHei UI" panose="020B0503020204020204" pitchFamily="34" charset="-122"/>
                <a:ea typeface="Microsoft YaHei UI" panose="020B0503020204020204" pitchFamily="34" charset="-122"/>
              </a:defRPr>
            </a:lvl1pPr>
            <a:lvl2pPr>
              <a:defRPr>
                <a:latin typeface="Microsoft YaHei UI" panose="020B0503020204020204" pitchFamily="34" charset="-122"/>
                <a:ea typeface="Microsoft YaHei UI" panose="020B0503020204020204" pitchFamily="34" charset="-122"/>
              </a:defRPr>
            </a:lvl2pPr>
            <a:lvl3pPr>
              <a:defRPr>
                <a:latin typeface="Microsoft YaHei UI" panose="020B0503020204020204" pitchFamily="34" charset="-122"/>
                <a:ea typeface="Microsoft YaHei UI" panose="020B0503020204020204" pitchFamily="34" charset="-122"/>
              </a:defRPr>
            </a:lvl3pPr>
            <a:lvl4pPr>
              <a:defRPr>
                <a:latin typeface="Microsoft YaHei UI" panose="020B0503020204020204" pitchFamily="34" charset="-122"/>
                <a:ea typeface="Microsoft YaHei UI" panose="020B0503020204020204" pitchFamily="34" charset="-122"/>
              </a:defRPr>
            </a:lvl4pPr>
            <a:lvl5pPr>
              <a:defRPr>
                <a:latin typeface="Microsoft YaHei UI" panose="020B0503020204020204" pitchFamily="34" charset="-122"/>
                <a:ea typeface="Microsoft YaHei UI" panose="020B0503020204020204" pitchFamily="34" charset="-122"/>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页脚占位符 4">
            <a:extLst>
              <a:ext uri="{FF2B5EF4-FFF2-40B4-BE49-F238E27FC236}">
                <a16:creationId xmlns:a16="http://schemas.microsoft.com/office/drawing/2014/main" id="{646B8F99-FAB0-4B33-87ED-9FF46D11A907}"/>
              </a:ext>
            </a:extLst>
          </p:cNvPr>
          <p:cNvSpPr>
            <a:spLocks noGrp="1"/>
          </p:cNvSpPr>
          <p:nvPr>
            <p:ph type="ftr" sz="quarter" idx="14"/>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6" name="灯片编号占位符 5">
            <a:extLst>
              <a:ext uri="{FF2B5EF4-FFF2-40B4-BE49-F238E27FC236}">
                <a16:creationId xmlns:a16="http://schemas.microsoft.com/office/drawing/2014/main" id="{275D237A-BD90-4D90-B328-7F1A502A266D}"/>
              </a:ext>
            </a:extLst>
          </p:cNvPr>
          <p:cNvSpPr>
            <a:spLocks noGrp="1"/>
          </p:cNvSpPr>
          <p:nvPr>
            <p:ph type="sldNum" sz="quarter" idx="33"/>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25099557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大照片">
    <p:spTree>
      <p:nvGrpSpPr>
        <p:cNvPr id="1" name=""/>
        <p:cNvGrpSpPr/>
        <p:nvPr/>
      </p:nvGrpSpPr>
      <p:grpSpPr>
        <a:xfrm>
          <a:off x="0" y="0"/>
          <a:ext cx="0" cy="0"/>
          <a:chOff x="0" y="0"/>
          <a:chExt cx="0" cy="0"/>
        </a:xfrm>
      </p:grpSpPr>
      <p:sp>
        <p:nvSpPr>
          <p:cNvPr id="7" name="图片占位符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299200" y="432000"/>
            <a:ext cx="5472113" cy="5759250"/>
          </a:xfrm>
          <a:solidFill>
            <a:schemeClr val="tx1">
              <a:lumMod val="75000"/>
              <a:lumOff val="25000"/>
            </a:schemeClr>
          </a:solidFill>
        </p:spPr>
        <p:txBody>
          <a:bodyPr rtlCol="0" anchor="ctr"/>
          <a:lstStyle>
            <a:lvl1pPr marL="0" indent="0" algn="ctr">
              <a:buNone/>
              <a:defRPr sz="1200" i="1">
                <a:solidFill>
                  <a:schemeClr val="bg1"/>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pPr rtl="0"/>
            <a:r>
              <a:rPr lang="zh-CN" altLang="en-US" noProof="0"/>
              <a:t>插入或拖放照片</a:t>
            </a:r>
          </a:p>
        </p:txBody>
      </p:sp>
      <p:sp>
        <p:nvSpPr>
          <p:cNvPr id="3" name="内容占位符 2">
            <a:extLst>
              <a:ext uri="{FF2B5EF4-FFF2-40B4-BE49-F238E27FC236}">
                <a16:creationId xmlns:a16="http://schemas.microsoft.com/office/drawing/2014/main" id="{A22238F2-C6EC-476F-8371-119AECBA5622}"/>
              </a:ext>
            </a:extLst>
          </p:cNvPr>
          <p:cNvSpPr>
            <a:spLocks noGrp="1"/>
          </p:cNvSpPr>
          <p:nvPr>
            <p:ph sz="half" idx="1" hasCustomPrompt="1"/>
          </p:nvPr>
        </p:nvSpPr>
        <p:spPr>
          <a:xfrm>
            <a:off x="3875314" y="5096632"/>
            <a:ext cx="2028686" cy="1094618"/>
          </a:xfrm>
        </p:spPr>
        <p:txBody>
          <a:bodyPr rtlCol="0" anchor="b"/>
          <a:lstStyle>
            <a:lvl1pPr marL="0" indent="0" algn="r">
              <a:buNone/>
              <a:defRPr i="1">
                <a:solidFill>
                  <a:schemeClr val="tx1"/>
                </a:solidFill>
                <a:latin typeface="Microsoft YaHei UI" panose="020B0503020204020204" pitchFamily="34" charset="-122"/>
                <a:ea typeface="Microsoft YaHei UI" panose="020B0503020204020204" pitchFamily="34" charset="-122"/>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输入题注</a:t>
            </a:r>
          </a:p>
        </p:txBody>
      </p:sp>
      <p:sp>
        <p:nvSpPr>
          <p:cNvPr id="4" name="页脚占位符 3">
            <a:extLst>
              <a:ext uri="{FF2B5EF4-FFF2-40B4-BE49-F238E27FC236}">
                <a16:creationId xmlns:a16="http://schemas.microsoft.com/office/drawing/2014/main" id="{57847F90-9DB6-4832-9EB7-393AADAE8B70}"/>
              </a:ext>
            </a:extLst>
          </p:cNvPr>
          <p:cNvSpPr>
            <a:spLocks noGrp="1"/>
          </p:cNvSpPr>
          <p:nvPr>
            <p:ph type="ftr" sz="quarter" idx="13"/>
          </p:nvPr>
        </p:nvSpPr>
        <p:spPr/>
        <p:txBody>
          <a:bodyPr rtlCol="0"/>
          <a:lstStyle>
            <a:lvl1pPr>
              <a:defRPr>
                <a:latin typeface="Microsoft YaHei UI" panose="020B0503020204020204" pitchFamily="34" charset="-122"/>
                <a:ea typeface="Microsoft YaHei UI" panose="020B0503020204020204" pitchFamily="34" charset="-122"/>
              </a:defRPr>
            </a:lvl1pPr>
          </a:lstStyle>
          <a:p>
            <a:r>
              <a:rPr lang="zh-CN" altLang="en-US" noProof="0"/>
              <a:t>添加页脚</a:t>
            </a:r>
          </a:p>
        </p:txBody>
      </p:sp>
      <p:sp>
        <p:nvSpPr>
          <p:cNvPr id="2" name="灯片编号占位符 1">
            <a:extLst>
              <a:ext uri="{FF2B5EF4-FFF2-40B4-BE49-F238E27FC236}">
                <a16:creationId xmlns:a16="http://schemas.microsoft.com/office/drawing/2014/main" id="{E25951D2-91DB-40E7-95D5-4B372602DEBB}"/>
              </a:ext>
            </a:extLst>
          </p:cNvPr>
          <p:cNvSpPr>
            <a:spLocks noGrp="1"/>
          </p:cNvSpPr>
          <p:nvPr>
            <p:ph type="sldNum" sz="quarter" idx="15"/>
          </p:nvPr>
        </p:nvSpPr>
        <p:spPr/>
        <p:txBody>
          <a:bodyPr rtlCol="0"/>
          <a:lstStyle>
            <a:lvl1pPr>
              <a:defRPr>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5" name="标题 4">
            <a:extLst>
              <a:ext uri="{FF2B5EF4-FFF2-40B4-BE49-F238E27FC236}">
                <a16:creationId xmlns:a16="http://schemas.microsoft.com/office/drawing/2014/main" id="{16EFF903-F1F3-440A-B12C-9FD51606B03D}"/>
              </a:ext>
            </a:extLst>
          </p:cNvPr>
          <p:cNvSpPr>
            <a:spLocks noGrp="1"/>
          </p:cNvSpPr>
          <p:nvPr>
            <p:ph type="title"/>
          </p:nvPr>
        </p:nvSpPr>
        <p:spPr/>
        <p:txBody>
          <a:bodyPr rtlCol="0"/>
          <a:lstStyle>
            <a:lvl1pPr>
              <a:defRPr>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Tree>
    <p:extLst>
      <p:ext uri="{BB962C8B-B14F-4D97-AF65-F5344CB8AC3E}">
        <p14:creationId xmlns:p14="http://schemas.microsoft.com/office/powerpoint/2010/main" val="19877846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preserve="1" userDrawn="1">
  <p:cSld name="感谢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2174360" y="2112793"/>
            <a:ext cx="6798250" cy="1674470"/>
          </a:xfrm>
        </p:spPr>
        <p:txBody>
          <a:bodyPr rtlCol="0" anchor="ctr"/>
          <a:lstStyle>
            <a:lvl1pPr algn="ctr">
              <a:lnSpc>
                <a:spcPct val="100000"/>
              </a:lnSpc>
              <a:defRPr sz="6000" b="1" cap="all" spc="-300" baseline="0">
                <a:solidFill>
                  <a:schemeClr val="tx1"/>
                </a:solidFill>
                <a:latin typeface="Microsoft YaHei UI" panose="020B0503020204020204" pitchFamily="34" charset="-122"/>
                <a:ea typeface="Microsoft YaHei UI" panose="020B0503020204020204" pitchFamily="34" charset="-122"/>
              </a:defRPr>
            </a:lvl1pPr>
          </a:lstStyle>
          <a:p>
            <a:pPr rtl="0"/>
            <a:r>
              <a:rPr lang="zh-CN" altLang="en-US" noProof="0"/>
              <a:t>谢谢！</a:t>
            </a:r>
            <a:endParaRPr lang="zh-CN" altLang="en-ZA" noProof="0"/>
          </a:p>
        </p:txBody>
      </p:sp>
      <p:sp>
        <p:nvSpPr>
          <p:cNvPr id="7" name="长方形 6">
            <a:extLst>
              <a:ext uri="{FF2B5EF4-FFF2-40B4-BE49-F238E27FC236}">
                <a16:creationId xmlns:a16="http://schemas.microsoft.com/office/drawing/2014/main" id="{756F2950-BBCB-4A53-9EAC-D714777B8FA2}"/>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D5253865-24CF-4EF5-92A5-F64EB9ABC8B7}"/>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BBE19773-9B6A-4A2C-95A5-69A3788C2D94}"/>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ZA" noProof="0">
              <a:latin typeface="Microsoft YaHei UI" panose="020B0503020204020204" pitchFamily="34" charset="-122"/>
              <a:ea typeface="Microsoft YaHei UI" panose="020B0503020204020204" pitchFamily="34" charset="-122"/>
            </a:endParaRPr>
          </a:p>
        </p:txBody>
      </p:sp>
      <p:sp>
        <p:nvSpPr>
          <p:cNvPr id="10" name="文本占位符 5">
            <a:extLst>
              <a:ext uri="{FF2B5EF4-FFF2-40B4-BE49-F238E27FC236}">
                <a16:creationId xmlns:a16="http://schemas.microsoft.com/office/drawing/2014/main" id="{CA3EFDD3-A9D2-4EB6-BB2A-F6999D9F7EA6}"/>
              </a:ext>
            </a:extLst>
          </p:cNvPr>
          <p:cNvSpPr>
            <a:spLocks noGrp="1"/>
          </p:cNvSpPr>
          <p:nvPr>
            <p:ph type="body" sz="quarter" idx="15" hasCustomPrompt="1"/>
          </p:nvPr>
        </p:nvSpPr>
        <p:spPr>
          <a:xfrm>
            <a:off x="2174361" y="4035727"/>
            <a:ext cx="3329850" cy="382887"/>
          </a:xfrm>
        </p:spPr>
        <p:txBody>
          <a:bodyPr rtlCol="0"/>
          <a:lstStyle>
            <a:lvl1pPr marL="0" indent="0" algn="r">
              <a:buNone/>
              <a:defRPr sz="2400">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全名</a:t>
            </a:r>
            <a:endParaRPr lang="zh-CN" altLang="en-ZA" noProof="0"/>
          </a:p>
        </p:txBody>
      </p:sp>
      <p:sp>
        <p:nvSpPr>
          <p:cNvPr id="12" name="文本占位符 6">
            <a:extLst>
              <a:ext uri="{FF2B5EF4-FFF2-40B4-BE49-F238E27FC236}">
                <a16:creationId xmlns:a16="http://schemas.microsoft.com/office/drawing/2014/main" id="{261ED1F7-B623-43D9-9BDA-8808C5CFAFFB}"/>
              </a:ext>
            </a:extLst>
          </p:cNvPr>
          <p:cNvSpPr>
            <a:spLocks noGrp="1"/>
          </p:cNvSpPr>
          <p:nvPr>
            <p:ph type="body" sz="quarter" idx="16" hasCustomPrompt="1"/>
          </p:nvPr>
        </p:nvSpPr>
        <p:spPr>
          <a:xfrm>
            <a:off x="6062268" y="4150118"/>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电话号码</a:t>
            </a:r>
            <a:endParaRPr lang="zh-CN" altLang="en-ZA" noProof="0"/>
          </a:p>
        </p:txBody>
      </p:sp>
      <p:sp>
        <p:nvSpPr>
          <p:cNvPr id="13" name="文本占位符 7">
            <a:extLst>
              <a:ext uri="{FF2B5EF4-FFF2-40B4-BE49-F238E27FC236}">
                <a16:creationId xmlns:a16="http://schemas.microsoft.com/office/drawing/2014/main" id="{E27366FC-4115-4122-9CE2-5FA9D424AD51}"/>
              </a:ext>
            </a:extLst>
          </p:cNvPr>
          <p:cNvSpPr>
            <a:spLocks noGrp="1"/>
          </p:cNvSpPr>
          <p:nvPr>
            <p:ph type="body" sz="quarter" idx="17" hasCustomPrompt="1"/>
          </p:nvPr>
        </p:nvSpPr>
        <p:spPr>
          <a:xfrm>
            <a:off x="6062268" y="4540691"/>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电子邮件或社交媒体图柄</a:t>
            </a:r>
            <a:endParaRPr lang="zh-CN" altLang="en-ZA" noProof="0"/>
          </a:p>
        </p:txBody>
      </p:sp>
      <p:sp>
        <p:nvSpPr>
          <p:cNvPr id="14" name="文本占位符 8">
            <a:extLst>
              <a:ext uri="{FF2B5EF4-FFF2-40B4-BE49-F238E27FC236}">
                <a16:creationId xmlns:a16="http://schemas.microsoft.com/office/drawing/2014/main" id="{DEB36829-2F8B-4E22-AB6D-4111D18AF847}"/>
              </a:ext>
            </a:extLst>
          </p:cNvPr>
          <p:cNvSpPr>
            <a:spLocks noGrp="1"/>
          </p:cNvSpPr>
          <p:nvPr>
            <p:ph type="body" sz="quarter" idx="18" hasCustomPrompt="1"/>
          </p:nvPr>
        </p:nvSpPr>
        <p:spPr>
          <a:xfrm>
            <a:off x="6062268" y="4931263"/>
            <a:ext cx="2910342" cy="238016"/>
          </a:xfrm>
        </p:spPr>
        <p:txBody>
          <a:bodyPr rtlCol="0"/>
          <a:lstStyle>
            <a:lvl1pPr marL="0" indent="0" algn="l">
              <a:buNone/>
              <a:defRPr sz="1400" i="1">
                <a:latin typeface="Microsoft YaHei UI" panose="020B0503020204020204" pitchFamily="34" charset="-122"/>
                <a:ea typeface="Microsoft YaHei UI" panose="020B0503020204020204" pitchFamily="34" charset="-122"/>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公司网站</a:t>
            </a:r>
            <a:endParaRPr lang="zh-CN" altLang="en-ZA" noProof="0"/>
          </a:p>
        </p:txBody>
      </p:sp>
    </p:spTree>
    <p:extLst>
      <p:ext uri="{BB962C8B-B14F-4D97-AF65-F5344CB8AC3E}">
        <p14:creationId xmlns:p14="http://schemas.microsoft.com/office/powerpoint/2010/main" val="31890100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标题、副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rtlCol="0"/>
          <a:lstStyle>
            <a:lvl1pPr>
              <a:defRPr>
                <a:solidFill>
                  <a:schemeClr val="tx1"/>
                </a:solidFill>
              </a:defRPr>
            </a:lvl1pPr>
          </a:lstStyle>
          <a:p>
            <a:pPr rtl="0"/>
            <a:r>
              <a:rPr lang="zh-CN" altLang="en-US" noProof="0"/>
              <a:t>单击以编辑页标题</a:t>
            </a:r>
          </a:p>
        </p:txBody>
      </p:sp>
      <p:sp>
        <p:nvSpPr>
          <p:cNvPr id="7" name="副标题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1" y="1008000"/>
            <a:ext cx="9198116" cy="360000"/>
          </a:xfrm>
        </p:spPr>
        <p:txBody>
          <a:bodyPr rtlCol="0"/>
          <a:lstStyle>
            <a:lvl1pPr marL="0" indent="0">
              <a:buNone/>
              <a:defRPr i="1">
                <a:latin typeface="+mn-lt"/>
              </a:defRPr>
            </a:lvl1pPr>
            <a:lvl2pPr marL="266700" indent="0">
              <a:buNone/>
              <a:defRPr/>
            </a:lvl2pPr>
            <a:lvl3pPr marL="542925" indent="0">
              <a:buNone/>
              <a:defRPr/>
            </a:lvl3pPr>
            <a:lvl4pPr marL="809625" indent="0">
              <a:buNone/>
              <a:defRPr/>
            </a:lvl4pPr>
            <a:lvl5pPr marL="1076325" indent="0">
              <a:buNone/>
              <a:defRPr/>
            </a:lvl5pPr>
          </a:lstStyle>
          <a:p>
            <a:pPr lvl="0" rtl="0"/>
            <a:r>
              <a:rPr lang="zh-CN" altLang="en-US" noProof="0"/>
              <a:t>副标题</a:t>
            </a:r>
            <a:endParaRPr lang="zh-CN" altLang="en-ZA" noProof="0"/>
          </a:p>
        </p:txBody>
      </p:sp>
      <p:sp>
        <p:nvSpPr>
          <p:cNvPr id="3" name="内容占位符 2">
            <a:extLst>
              <a:ext uri="{FF2B5EF4-FFF2-40B4-BE49-F238E27FC236}">
                <a16:creationId xmlns:a16="http://schemas.microsoft.com/office/drawing/2014/main" id="{B1948E38-8FB0-4E51-A01C-C88794372E50}"/>
              </a:ext>
            </a:extLst>
          </p:cNvPr>
          <p:cNvSpPr>
            <a:spLocks noGrp="1"/>
          </p:cNvSpPr>
          <p:nvPr>
            <p:ph idx="1" hasCustomPrompt="1"/>
          </p:nvPr>
        </p:nvSpPr>
        <p:spPr/>
        <p:txBody>
          <a:bodyPr rtlCol="0"/>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endParaRPr lang="zh-CN" altLang="en-ZA" noProof="0"/>
          </a:p>
        </p:txBody>
      </p:sp>
      <p:sp>
        <p:nvSpPr>
          <p:cNvPr id="4" name="页脚占位符 3">
            <a:extLst>
              <a:ext uri="{FF2B5EF4-FFF2-40B4-BE49-F238E27FC236}">
                <a16:creationId xmlns:a16="http://schemas.microsoft.com/office/drawing/2014/main" id="{E8FE0EB3-0FF4-4285-B9D3-90A5751B7BBF}"/>
              </a:ext>
            </a:extLst>
          </p:cNvPr>
          <p:cNvSpPr>
            <a:spLocks noGrp="1"/>
          </p:cNvSpPr>
          <p:nvPr>
            <p:ph type="ftr" sz="quarter" idx="12"/>
          </p:nvPr>
        </p:nvSpPr>
        <p:spPr/>
        <p:txBody>
          <a:bodyPr rtlCol="0"/>
          <a:lstStyle/>
          <a:p>
            <a:pPr rtl="0"/>
            <a:r>
              <a:rPr lang="zh-CN" altLang="en-US" noProof="0"/>
              <a:t>添加页脚</a:t>
            </a:r>
          </a:p>
        </p:txBody>
      </p:sp>
      <p:sp>
        <p:nvSpPr>
          <p:cNvPr id="5" name="灯片编号占位符 4">
            <a:extLst>
              <a:ext uri="{FF2B5EF4-FFF2-40B4-BE49-F238E27FC236}">
                <a16:creationId xmlns:a16="http://schemas.microsoft.com/office/drawing/2014/main" id="{3442953D-28FC-41B5-A1BB-BB3BA7CA40BE}"/>
              </a:ext>
            </a:extLst>
          </p:cNvPr>
          <p:cNvSpPr>
            <a:spLocks noGrp="1"/>
          </p:cNvSpPr>
          <p:nvPr>
            <p:ph type="sldNum" sz="quarter" idx="33"/>
          </p:nvPr>
        </p:nvSpPr>
        <p:spPr/>
        <p:txBody>
          <a:bodyPr rtlCol="0"/>
          <a:lstStyle/>
          <a:p>
            <a:pPr rtl="0"/>
            <a:fld id="{19B51A1E-902D-48AF-9020-955120F399B6}" type="slidenum">
              <a:rPr lang="en-ZA" altLang="zh-CN" noProof="0" smtClean="0"/>
              <a:pPr/>
              <a:t>‹#›</a:t>
            </a:fld>
            <a:endParaRPr lang="zh-CN" altLang="en-US" noProof="0"/>
          </a:p>
        </p:txBody>
      </p:sp>
    </p:spTree>
    <p:extLst>
      <p:ext uri="{BB962C8B-B14F-4D97-AF65-F5344CB8AC3E}">
        <p14:creationId xmlns:p14="http://schemas.microsoft.com/office/powerpoint/2010/main" val="17345016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长方形 11">
            <a:extLst>
              <a:ext uri="{FF2B5EF4-FFF2-40B4-BE49-F238E27FC236}">
                <a16:creationId xmlns:a16="http://schemas.microsoft.com/office/drawing/2014/main" id="{32C8D0EF-1DB6-4ADC-8F31-5AE53BF5EAF4}"/>
              </a:ext>
            </a:extLst>
          </p:cNvPr>
          <p:cNvSpPr/>
          <p:nvPr userDrawn="1"/>
        </p:nvSpPr>
        <p:spPr>
          <a:xfrm>
            <a:off x="69274" y="66963"/>
            <a:ext cx="9911201" cy="672734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7" name="长方形 6">
            <a:extLst>
              <a:ext uri="{FF2B5EF4-FFF2-40B4-BE49-F238E27FC236}">
                <a16:creationId xmlns:a16="http://schemas.microsoft.com/office/drawing/2014/main" id="{62F208ED-79A0-4B2C-A5EE-9D27466BCA3F}"/>
              </a:ext>
            </a:extLst>
          </p:cNvPr>
          <p:cNvSpPr/>
          <p:nvPr userDrawn="1"/>
        </p:nvSpPr>
        <p:spPr>
          <a:xfrm>
            <a:off x="11407775" y="6356350"/>
            <a:ext cx="784225" cy="36512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2" name="标题占位符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9198116" cy="432000"/>
          </a:xfrm>
          <a:prstGeom prst="rect">
            <a:avLst/>
          </a:prstGeom>
        </p:spPr>
        <p:txBody>
          <a:bodyPr vert="horz" lIns="0" tIns="0" rIns="0" bIns="0" rtlCol="0" anchor="ctr">
            <a:noAutofit/>
          </a:bodyPr>
          <a:lstStyle/>
          <a:p>
            <a:pPr rtl="0"/>
            <a:r>
              <a:rPr lang="zh-CN" altLang="en-US" noProof="0"/>
              <a:t>单击以编辑页标题</a:t>
            </a:r>
          </a:p>
        </p:txBody>
      </p:sp>
      <p:sp>
        <p:nvSpPr>
          <p:cNvPr id="3" name="文本占位符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9198116" cy="4679250"/>
          </a:xfrm>
          <a:prstGeom prst="rect">
            <a:avLst/>
          </a:prstGeom>
        </p:spPr>
        <p:txBody>
          <a:bodyPr vert="horz" lIns="0" tIns="0" rIns="0" bIns="0" rtlCol="0">
            <a:noAutofit/>
          </a:body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页脚占位符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356350"/>
            <a:ext cx="4114800" cy="365125"/>
          </a:xfrm>
          <a:prstGeom prst="rect">
            <a:avLst/>
          </a:prstGeom>
        </p:spPr>
        <p:txBody>
          <a:bodyPr vert="horz" lIns="0" tIns="0" rIns="0" bIns="0" rtlCol="0" anchor="ctr"/>
          <a:lstStyle>
            <a:lvl1pPr algn="l">
              <a:defRPr sz="1200" i="1">
                <a:solidFill>
                  <a:schemeClr val="tx1">
                    <a:lumMod val="75000"/>
                    <a:lumOff val="25000"/>
                  </a:schemeClr>
                </a:solidFill>
                <a:latin typeface="Microsoft YaHei UI" panose="020B0503020204020204" pitchFamily="34" charset="-122"/>
                <a:ea typeface="Microsoft YaHei UI" panose="020B0503020204020204" pitchFamily="34" charset="-122"/>
                <a:cs typeface="Times New Roman" panose="02020603050405020304" pitchFamily="18" charset="0"/>
              </a:defRPr>
            </a:lvl1pPr>
          </a:lstStyle>
          <a:p>
            <a:r>
              <a:rPr lang="zh-CN" altLang="en-US" noProof="0"/>
              <a:t>添加页脚</a:t>
            </a:r>
          </a:p>
        </p:txBody>
      </p:sp>
      <p:sp>
        <p:nvSpPr>
          <p:cNvPr id="6" name="灯片编号占位符 5">
            <a:extLst>
              <a:ext uri="{FF2B5EF4-FFF2-40B4-BE49-F238E27FC236}">
                <a16:creationId xmlns:a16="http://schemas.microsoft.com/office/drawing/2014/main" id="{5ECA3099-A94F-4C3E-BC29-780EDD38F722}"/>
              </a:ext>
            </a:extLst>
          </p:cNvPr>
          <p:cNvSpPr>
            <a:spLocks noGrp="1"/>
          </p:cNvSpPr>
          <p:nvPr>
            <p:ph type="sldNum" sz="quarter" idx="4"/>
          </p:nvPr>
        </p:nvSpPr>
        <p:spPr>
          <a:xfrm>
            <a:off x="11447502" y="6401750"/>
            <a:ext cx="278418" cy="274324"/>
          </a:xfrm>
          <a:prstGeom prst="rect">
            <a:avLst/>
          </a:prstGeom>
        </p:spPr>
        <p:txBody>
          <a:bodyPr vert="horz" lIns="0" tIns="0" rIns="0" bIns="0" rtlCol="0" anchor="ctr"/>
          <a:lstStyle>
            <a:lvl1pPr algn="ctr">
              <a:defRPr sz="1200" i="1">
                <a:solidFill>
                  <a:schemeClr val="bg1"/>
                </a:solidFill>
                <a:latin typeface="Microsoft YaHei UI" panose="020B0503020204020204" pitchFamily="34" charset="-122"/>
                <a:ea typeface="Microsoft YaHei UI" panose="020B0503020204020204" pitchFamily="34" charset="-122"/>
              </a:defRPr>
            </a:lvl1pPr>
          </a:lstStyle>
          <a:p>
            <a:fld id="{19B51A1E-902D-48AF-9020-955120F399B6}" type="slidenum">
              <a:rPr lang="en-ZA" altLang="zh-CN" noProof="0" smtClean="0"/>
              <a:pPr/>
              <a:t>‹#›</a:t>
            </a:fld>
            <a:endParaRPr lang="zh-CN" altLang="en-US" noProof="0"/>
          </a:p>
        </p:txBody>
      </p:sp>
      <p:sp>
        <p:nvSpPr>
          <p:cNvPr id="4" name="文本框 3">
            <a:extLst>
              <a:ext uri="{FF2B5EF4-FFF2-40B4-BE49-F238E27FC236}">
                <a16:creationId xmlns:a16="http://schemas.microsoft.com/office/drawing/2014/main" id="{34FDC6F9-37F9-4E25-AECA-D307B8421C73}"/>
              </a:ext>
            </a:extLst>
          </p:cNvPr>
          <p:cNvSpPr txBox="1"/>
          <p:nvPr userDrawn="1"/>
        </p:nvSpPr>
        <p:spPr>
          <a:xfrm>
            <a:off x="9630116" y="6346108"/>
            <a:ext cx="1662546" cy="404658"/>
          </a:xfrm>
          <a:prstGeom prst="rect">
            <a:avLst/>
          </a:prstGeom>
          <a:noFill/>
        </p:spPr>
        <p:txBody>
          <a:bodyPr wrap="square" lIns="0" tIns="36000" rIns="0" bIns="0" rtlCol="0">
            <a:spAutoFit/>
          </a:bodyPr>
          <a:lstStyle/>
          <a:p>
            <a:pPr algn="r" rtl="0">
              <a:lnSpc>
                <a:spcPts val="1400"/>
              </a:lnSpc>
            </a:pPr>
            <a:r>
              <a:rPr lang="en-US" altLang="zh-CN" sz="1600" b="1" spc="-100" noProof="0">
                <a:solidFill>
                  <a:schemeClr val="tx1">
                    <a:lumMod val="50000"/>
                    <a:lumOff val="50000"/>
                  </a:schemeClr>
                </a:solidFill>
                <a:latin typeface="Microsoft YaHei UI" panose="020B0503020204020204" pitchFamily="34" charset="-122"/>
                <a:ea typeface="Microsoft YaHei UI" panose="020B0503020204020204" pitchFamily="34" charset="-122"/>
              </a:rPr>
              <a:t>WOODGROVE</a:t>
            </a:r>
            <a:r>
              <a:rPr lang="zh-CN" altLang="en-US" sz="1600" b="1" spc="-100" noProof="0">
                <a:solidFill>
                  <a:schemeClr val="accent1"/>
                </a:solidFill>
                <a:latin typeface="Microsoft YaHei UI" panose="020B0503020204020204" pitchFamily="34" charset="-122"/>
                <a:ea typeface="Microsoft YaHei UI" panose="020B0503020204020204" pitchFamily="34" charset="-122"/>
              </a:rPr>
              <a:t> </a:t>
            </a:r>
            <a:r>
              <a:rPr lang="en-US" altLang="zh-CN" sz="1600" b="1" spc="-100" noProof="0">
                <a:solidFill>
                  <a:schemeClr val="tx1"/>
                </a:solidFill>
                <a:latin typeface="Microsoft YaHei UI" panose="020B0503020204020204" pitchFamily="34" charset="-122"/>
                <a:ea typeface="Microsoft YaHei UI" panose="020B0503020204020204" pitchFamily="34" charset="-122"/>
              </a:rPr>
              <a:t>BANK</a:t>
            </a:r>
            <a:endParaRPr lang="zh-CN" altLang="en-US" sz="1600" b="1" spc="-100" noProof="0">
              <a:solidFill>
                <a:schemeClr val="tx1"/>
              </a:solidFill>
              <a:latin typeface="Microsoft YaHei UI" panose="020B0503020204020204" pitchFamily="34" charset="-122"/>
              <a:ea typeface="Microsoft YaHei UI" panose="020B0503020204020204" pitchFamily="34" charset="-122"/>
            </a:endParaRPr>
          </a:p>
        </p:txBody>
      </p:sp>
      <p:sp>
        <p:nvSpPr>
          <p:cNvPr id="8" name="长方形 7">
            <a:extLst>
              <a:ext uri="{FF2B5EF4-FFF2-40B4-BE49-F238E27FC236}">
                <a16:creationId xmlns:a16="http://schemas.microsoft.com/office/drawing/2014/main" id="{6B322F68-670D-45A0-A54F-7E70BCEAED3F}"/>
              </a:ext>
            </a:extLst>
          </p:cNvPr>
          <p:cNvSpPr/>
          <p:nvPr userDrawn="1"/>
        </p:nvSpPr>
        <p:spPr>
          <a:xfrm>
            <a:off x="0" y="6794309"/>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0" name="长方形 9">
            <a:extLst>
              <a:ext uri="{FF2B5EF4-FFF2-40B4-BE49-F238E27FC236}">
                <a16:creationId xmlns:a16="http://schemas.microsoft.com/office/drawing/2014/main" id="{E69B5F15-353A-4344-8D61-F4E25AA9FB6C}"/>
              </a:ext>
            </a:extLst>
          </p:cNvPr>
          <p:cNvSpPr/>
          <p:nvPr userDrawn="1"/>
        </p:nvSpPr>
        <p:spPr>
          <a:xfrm>
            <a:off x="0" y="0"/>
            <a:ext cx="9980476" cy="6369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
        <p:nvSpPr>
          <p:cNvPr id="11" name="长方形 10">
            <a:extLst>
              <a:ext uri="{FF2B5EF4-FFF2-40B4-BE49-F238E27FC236}">
                <a16:creationId xmlns:a16="http://schemas.microsoft.com/office/drawing/2014/main" id="{2FA0C0AA-FCE8-4A7F-928A-54C96BBA9053}"/>
              </a:ext>
            </a:extLst>
          </p:cNvPr>
          <p:cNvSpPr/>
          <p:nvPr userDrawn="1"/>
        </p:nvSpPr>
        <p:spPr>
          <a:xfrm rot="5400000">
            <a:off x="-3378441" y="3410285"/>
            <a:ext cx="6826157" cy="69275"/>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noProof="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62" r:id="rId2"/>
    <p:sldLayoutId id="2147483663" r:id="rId3"/>
    <p:sldLayoutId id="2147483658" r:id="rId4"/>
    <p:sldLayoutId id="2147483665" r:id="rId5"/>
    <p:sldLayoutId id="2147483659" r:id="rId6"/>
    <p:sldLayoutId id="2147483660" r:id="rId7"/>
    <p:sldLayoutId id="2147483664" r:id="rId8"/>
    <p:sldLayoutId id="2147483650" r:id="rId9"/>
    <p:sldLayoutId id="2147483656" r:id="rId10"/>
    <p:sldLayoutId id="2147483657" r:id="rId11"/>
    <p:sldLayoutId id="2147483654" r:id="rId12"/>
    <p:sldLayoutId id="2147483666" r:id="rId13"/>
    <p:sldLayoutId id="2147483667" r:id="rId14"/>
    <p:sldLayoutId id="2147483668" r:id="rId15"/>
    <p:sldLayoutId id="2147483669" r:id="rId16"/>
    <p:sldLayoutId id="2147483670" r:id="rId17"/>
    <p:sldLayoutId id="2147483671" r:id="rId18"/>
    <p:sldLayoutId id="2147483672" r:id="rId19"/>
    <p:sldLayoutId id="2147483655" r:id="rId20"/>
  </p:sldLayoutIdLst>
  <p:hf hdr="0" ftr="0" dt="0"/>
  <p:txStyles>
    <p:titleStyle>
      <a:lvl1pPr algn="l" defTabSz="914400" rtl="0" eaLnBrk="1" latinLnBrk="0" hangingPunct="1">
        <a:lnSpc>
          <a:spcPct val="90000"/>
        </a:lnSpc>
        <a:spcBef>
          <a:spcPct val="0"/>
        </a:spcBef>
        <a:buNone/>
        <a:defRPr sz="3200" b="1" kern="1200" cap="all" spc="-150" baseline="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3" Type="http://schemas.openxmlformats.org/officeDocument/2006/relationships/hyperlink" Target="tel:10.123.11.11" TargetMode="External"/><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9.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9.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9.xml"/></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3.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6.jfif"/><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9.xml"/></Relationships>
</file>

<file path=ppt/slides/_rels/slide3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0.xml"/><Relationship Id="rId1" Type="http://schemas.openxmlformats.org/officeDocument/2006/relationships/slideLayout" Target="../slideLayouts/slideLayout19.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9.xml"/></Relationships>
</file>

<file path=ppt/slides/_rels/slide3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2.xml"/><Relationship Id="rId1" Type="http://schemas.openxmlformats.org/officeDocument/2006/relationships/slideLayout" Target="../slideLayouts/slideLayout19.xml"/><Relationship Id="rId4" Type="http://schemas.openxmlformats.org/officeDocument/2006/relationships/image" Target="../media/image10.png"/></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9.xml"/></Relationships>
</file>

<file path=ppt/slides/_rels/slide34.xml.rels><?xml version="1.0" encoding="UTF-8" standalone="yes"?>
<Relationships xmlns="http://schemas.openxmlformats.org/package/2006/relationships"><Relationship Id="rId3" Type="http://schemas.openxmlformats.org/officeDocument/2006/relationships/image" Target="../media/image100.png"/><Relationship Id="rId2" Type="http://schemas.openxmlformats.org/officeDocument/2006/relationships/notesSlide" Target="../notesSlides/notesSlide34.xml"/><Relationship Id="rId1" Type="http://schemas.openxmlformats.org/officeDocument/2006/relationships/slideLayout" Target="../slideLayouts/slideLayout19.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9.xml"/></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6.xml"/><Relationship Id="rId1" Type="http://schemas.openxmlformats.org/officeDocument/2006/relationships/slideLayout" Target="../slideLayouts/slideLayout19.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9.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8.xml"/><Relationship Id="rId1" Type="http://schemas.openxmlformats.org/officeDocument/2006/relationships/slideLayout" Target="../slideLayouts/slideLayout19.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9.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9.xml"/></Relationships>
</file>

<file path=ppt/slides/_rels/slide41.xml.rels><?xml version="1.0" encoding="UTF-8" standalone="yes"?>
<Relationships xmlns="http://schemas.openxmlformats.org/package/2006/relationships"><Relationship Id="rId3" Type="http://schemas.openxmlformats.org/officeDocument/2006/relationships/hyperlink" Target="https://support.office.com/zh-cn/article/%e7%bc%96%e8%be%91%e6%bc%94%e7%a4%ba%e6%96%87%e7%a8%bf-ff353d37-742a-4aa8-8bdd-6b1f488127a2?omkt=zh-CN&amp;ui=zh-CN&amp;rs=zh-CN&amp;ad=CN" TargetMode="External"/><Relationship Id="rId2" Type="http://schemas.openxmlformats.org/officeDocument/2006/relationships/notesSlide" Target="../notesSlides/notesSlide41.xml"/><Relationship Id="rId1" Type="http://schemas.openxmlformats.org/officeDocument/2006/relationships/slideLayout" Target="../slideLayouts/slideLayout19.xml"/><Relationship Id="rId4" Type="http://schemas.openxmlformats.org/officeDocument/2006/relationships/hyperlink" Target="https://www.zhihu.com/question/34787444" TargetMode="Externa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占位符 6" descr="木片从中间切开">
            <a:extLst>
              <a:ext uri="{FF2B5EF4-FFF2-40B4-BE49-F238E27FC236}">
                <a16:creationId xmlns:a16="http://schemas.microsoft.com/office/drawing/2014/main" id="{C0BA96B3-F713-41B0-A2E3-15E9039E4743}"/>
              </a:ext>
            </a:extLst>
          </p:cNvPr>
          <p:cNvPicPr>
            <a:picLocks noGrp="1" noChangeAspect="1"/>
          </p:cNvPicPr>
          <p:nvPr>
            <p:ph type="pic" sz="quarter" idx="13"/>
          </p:nvPr>
        </p:nvPicPr>
        <p:blipFill rotWithShape="1">
          <a:blip r:embed="rId3" cstate="screen">
            <a:extLst>
              <a:ext uri="{28A0092B-C50C-407E-A947-70E740481C1C}">
                <a14:useLocalDpi xmlns:a14="http://schemas.microsoft.com/office/drawing/2010/main"/>
              </a:ext>
            </a:extLst>
          </a:blip>
          <a:srcRect/>
          <a:stretch/>
        </p:blipFill>
        <p:spPr>
          <a:xfrm>
            <a:off x="9980476" y="0"/>
            <a:ext cx="2211524" cy="6858000"/>
          </a:xfrm>
        </p:spPr>
      </p:pic>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a:xfrm>
            <a:off x="1867214" y="2046300"/>
            <a:ext cx="6798250" cy="1674470"/>
          </a:xfrm>
        </p:spPr>
        <p:txBody>
          <a:bodyPr rtlCol="0"/>
          <a:lstStyle/>
          <a:p>
            <a:pPr algn="ctr" rtl="0">
              <a:lnSpc>
                <a:spcPts val="6000"/>
              </a:lnSpc>
            </a:pPr>
            <a:r>
              <a:rPr lang="zh-CN" altLang="en-US" sz="4400" dirty="0">
                <a:latin typeface="Microsoft YaHei UI" panose="020B0503020204020204" pitchFamily="34" charset="-122"/>
                <a:ea typeface="Microsoft YaHei UI" panose="020B0503020204020204" pitchFamily="34" charset="-122"/>
              </a:rPr>
              <a:t>翻转课堂</a:t>
            </a:r>
            <a:r>
              <a:rPr lang="en-US" altLang="zh-CN" sz="4400" dirty="0">
                <a:latin typeface="Microsoft YaHei UI" panose="020B0503020204020204" pitchFamily="34" charset="-122"/>
                <a:ea typeface="Microsoft YaHei UI" panose="020B0503020204020204" pitchFamily="34" charset="-122"/>
              </a:rPr>
              <a:t/>
            </a:r>
            <a:br>
              <a:rPr lang="en-US" altLang="zh-CN" sz="4400" dirty="0">
                <a:latin typeface="Microsoft YaHei UI" panose="020B0503020204020204" pitchFamily="34" charset="-122"/>
                <a:ea typeface="Microsoft YaHei UI" panose="020B0503020204020204" pitchFamily="34" charset="-122"/>
              </a:rPr>
            </a:br>
            <a:r>
              <a:rPr lang="en-US" altLang="zh-CN" sz="4400" dirty="0">
                <a:latin typeface="Microsoft YaHei UI" panose="020B0503020204020204" pitchFamily="34" charset="-122"/>
                <a:ea typeface="Microsoft YaHei UI" panose="020B0503020204020204" pitchFamily="34" charset="-122"/>
              </a:rPr>
              <a:t>-</a:t>
            </a:r>
            <a:r>
              <a:rPr lang="en-US" altLang="zh-CN" sz="4400" dirty="0"/>
              <a:t>7.8</a:t>
            </a:r>
            <a:r>
              <a:rPr lang="zh-CN" altLang="en-US" sz="4400" dirty="0">
                <a:latin typeface="Microsoft YaHei UI" panose="020B0503020204020204" pitchFamily="34" charset="-122"/>
                <a:ea typeface="Microsoft YaHei UI" panose="020B0503020204020204" pitchFamily="34" charset="-122"/>
              </a:rPr>
              <a:t>调试</a:t>
            </a:r>
            <a:r>
              <a:rPr lang="en-US" altLang="zh-CN" sz="4400" dirty="0">
                <a:latin typeface="Microsoft YaHei UI" panose="020B0503020204020204" pitchFamily="34" charset="-122"/>
                <a:ea typeface="Microsoft YaHei UI" panose="020B0503020204020204" pitchFamily="34" charset="-122"/>
              </a:rPr>
              <a:t>+7.9</a:t>
            </a:r>
            <a:r>
              <a:rPr lang="zh-CN" altLang="en-US" sz="4400" dirty="0">
                <a:latin typeface="Microsoft YaHei UI" panose="020B0503020204020204" pitchFamily="34" charset="-122"/>
                <a:ea typeface="Microsoft YaHei UI" panose="020B0503020204020204" pitchFamily="34" charset="-122"/>
              </a:rPr>
              <a:t>软件可靠性</a:t>
            </a:r>
          </a:p>
        </p:txBody>
      </p:sp>
      <p:sp>
        <p:nvSpPr>
          <p:cNvPr id="4" name="副标题 3">
            <a:extLst>
              <a:ext uri="{FF2B5EF4-FFF2-40B4-BE49-F238E27FC236}">
                <a16:creationId xmlns:a16="http://schemas.microsoft.com/office/drawing/2014/main" id="{4772945D-CA91-4CFE-8EB7-941C7618C994}"/>
              </a:ext>
            </a:extLst>
          </p:cNvPr>
          <p:cNvSpPr>
            <a:spLocks noGrp="1"/>
          </p:cNvSpPr>
          <p:nvPr>
            <p:ph type="subTitle" idx="1"/>
          </p:nvPr>
        </p:nvSpPr>
        <p:spPr>
          <a:xfrm>
            <a:off x="3941686" y="4469628"/>
            <a:ext cx="2980932" cy="1674470"/>
          </a:xfrm>
        </p:spPr>
        <p:txBody>
          <a:bodyPr rtlCol="0"/>
          <a:lstStyle/>
          <a:p>
            <a:endParaRPr lang="en-US" altLang="zh-CN" i="0" dirty="0"/>
          </a:p>
          <a:p>
            <a:r>
              <a:rPr lang="en-US" altLang="zh-CN" i="0" dirty="0"/>
              <a:t>SE2019</a:t>
            </a:r>
            <a:r>
              <a:rPr lang="zh-CN" altLang="en-US" i="0" dirty="0"/>
              <a:t>春</a:t>
            </a:r>
            <a:r>
              <a:rPr lang="en-US" altLang="zh-CN" i="0" dirty="0"/>
              <a:t>—G11</a:t>
            </a:r>
            <a:r>
              <a:rPr lang="zh-CN" altLang="en-US" i="0" dirty="0"/>
              <a:t>组</a:t>
            </a:r>
            <a:endParaRPr lang="en-US" altLang="zh-CN" i="0" dirty="0"/>
          </a:p>
          <a:p>
            <a:pPr>
              <a:defRPr>
                <a:solidFill>
                  <a:srgbClr val="3F403E"/>
                </a:solidFill>
                <a:latin typeface="微软雅黑 Light"/>
                <a:ea typeface="微软雅黑 Light"/>
                <a:cs typeface="微软雅黑 Light"/>
                <a:sym typeface="微软雅黑 Light"/>
              </a:defRPr>
            </a:pPr>
            <a:r>
              <a:rPr lang="zh-CN" altLang="en-US" i="0" dirty="0">
                <a:solidFill>
                  <a:schemeClr val="bg2"/>
                </a:solidFill>
              </a:rPr>
              <a:t>组长：黄寅佐</a:t>
            </a:r>
            <a:endParaRPr lang="en-US" altLang="zh-CN" i="0" dirty="0">
              <a:solidFill>
                <a:schemeClr val="bg2"/>
              </a:solidFill>
            </a:endParaRPr>
          </a:p>
          <a:p>
            <a:pPr>
              <a:defRPr>
                <a:solidFill>
                  <a:srgbClr val="3F403E"/>
                </a:solidFill>
                <a:latin typeface="微软雅黑 Light"/>
                <a:ea typeface="微软雅黑 Light"/>
                <a:cs typeface="微软雅黑 Light"/>
                <a:sym typeface="微软雅黑 Light"/>
              </a:defRPr>
            </a:pPr>
            <a:r>
              <a:rPr lang="zh-CN" altLang="en-US" i="0" dirty="0">
                <a:solidFill>
                  <a:schemeClr val="bg2"/>
                </a:solidFill>
              </a:rPr>
              <a:t>组员：邓国灏、李帝江</a:t>
            </a:r>
            <a:endParaRPr lang="en-US" altLang="zh-CN" i="0" dirty="0">
              <a:solidFill>
                <a:schemeClr val="bg2"/>
              </a:solidFill>
            </a:endParaRPr>
          </a:p>
          <a:p>
            <a:pPr rtl="0"/>
            <a:endParaRPr lang="zh-CN" altLang="en-US" i="0" dirty="0">
              <a:latin typeface="Microsoft YaHei UI" panose="020B0503020204020204" pitchFamily="34" charset="-122"/>
              <a:ea typeface="Microsoft YaHei UI" panose="020B0503020204020204" pitchFamily="34" charset="-122"/>
            </a:endParaRPr>
          </a:p>
        </p:txBody>
      </p:sp>
      <p:pic>
        <p:nvPicPr>
          <p:cNvPr id="6" name="图片 5">
            <a:extLst>
              <a:ext uri="{FF2B5EF4-FFF2-40B4-BE49-F238E27FC236}">
                <a16:creationId xmlns:a16="http://schemas.microsoft.com/office/drawing/2014/main" id="{C526E122-6EF2-4CD9-AF83-2C22AD3B1B7B}"/>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7183796" y="3800669"/>
            <a:ext cx="1053834" cy="1053834"/>
          </a:xfrm>
          <a:prstGeom prst="rect">
            <a:avLst/>
          </a:prstGeom>
        </p:spPr>
      </p:pic>
    </p:spTree>
    <p:extLst>
      <p:ext uri="{BB962C8B-B14F-4D97-AF65-F5344CB8AC3E}">
        <p14:creationId xmlns:p14="http://schemas.microsoft.com/office/powerpoint/2010/main" val="38999616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10</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C6C8010-84A2-4CBA-98DD-3B7251B0753E}"/>
              </a:ext>
            </a:extLst>
          </p:cNvPr>
          <p:cNvSpPr txBox="1"/>
          <p:nvPr/>
        </p:nvSpPr>
        <p:spPr>
          <a:xfrm>
            <a:off x="466080" y="83681"/>
            <a:ext cx="8513379" cy="6740307"/>
          </a:xfrm>
          <a:prstGeom prst="rect">
            <a:avLst/>
          </a:prstGeom>
          <a:noFill/>
        </p:spPr>
        <p:txBody>
          <a:bodyPr wrap="square" rtlCol="0">
            <a:spAutoFit/>
          </a:bodyPr>
          <a:lstStyle/>
          <a:p>
            <a:r>
              <a:rPr lang="zh-CN" altLang="en-US" sz="2400" dirty="0"/>
              <a:t/>
            </a:r>
            <a:br>
              <a:rPr lang="zh-CN" altLang="en-US" sz="2400" dirty="0"/>
            </a:br>
            <a:r>
              <a:rPr lang="zh-CN" altLang="en-US" sz="2400" dirty="0"/>
              <a:t>第四夜无事。</a:t>
            </a:r>
            <a:br>
              <a:rPr lang="zh-CN" altLang="en-US" sz="2400" dirty="0"/>
            </a:br>
            <a:r>
              <a:rPr lang="zh-CN" altLang="en-US" sz="2400" dirty="0"/>
              <a:t>于是告诉院方，发现问题马上打电话，回家。</a:t>
            </a:r>
            <a:br>
              <a:rPr lang="zh-CN" altLang="en-US" sz="2400" dirty="0"/>
            </a:br>
            <a:r>
              <a:rPr lang="zh-CN" altLang="en-US" sz="2400" dirty="0"/>
              <a:t>第五夜出事，赶到时已是早上，网络已经正常，查看</a:t>
            </a:r>
            <a:r>
              <a:rPr lang="en-US" altLang="zh-CN" sz="2400" dirty="0"/>
              <a:t>log</a:t>
            </a:r>
            <a:r>
              <a:rPr lang="zh-CN" altLang="en-US" sz="2400" dirty="0"/>
              <a:t>发现还是过热告警重启，时间在半夜</a:t>
            </a:r>
            <a:r>
              <a:rPr lang="en-US" altLang="zh-CN" sz="2400" dirty="0"/>
              <a:t>3</a:t>
            </a:r>
            <a:r>
              <a:rPr lang="zh-CN" altLang="en-US" sz="2400" dirty="0"/>
              <a:t>点多。联想到前几天的小护士，于是问院方半夜是否有人进入，答一些值夜班的护士会偶尔在里面休息。</a:t>
            </a:r>
          </a:p>
          <a:p>
            <a:r>
              <a:rPr lang="zh-CN" altLang="en-US" sz="2400" dirty="0"/>
              <a:t>于是找到进去的小护士，问是否动交换机，答没有，问进去后做了些什么动作，答只是睡觉。再追问，除此之外呢？答：就是那个排风扇太吵，睡觉的时候把电源拔了。</a:t>
            </a:r>
          </a:p>
          <a:p>
            <a:r>
              <a:rPr lang="zh-CN" altLang="en-US" sz="2400" dirty="0"/>
              <a:t>她把机柜的冷却排风扇电源拔了！</a:t>
            </a:r>
            <a:br>
              <a:rPr lang="zh-CN" altLang="en-US" sz="2400" dirty="0"/>
            </a:br>
            <a:r>
              <a:rPr lang="zh-CN" altLang="en-US" sz="2400" dirty="0"/>
              <a:t>她把机柜的冷却排风扇电源拔了！</a:t>
            </a:r>
            <a:br>
              <a:rPr lang="zh-CN" altLang="en-US" sz="2400" dirty="0"/>
            </a:br>
            <a:r>
              <a:rPr lang="zh-CN" altLang="en-US" sz="2400" dirty="0"/>
              <a:t>她把机柜的冷却排风扇电源拔了！</a:t>
            </a:r>
            <a:br>
              <a:rPr lang="zh-CN" altLang="en-US" sz="2400" dirty="0"/>
            </a:br>
            <a:r>
              <a:rPr lang="zh-CN" altLang="en-US" sz="2400" dirty="0"/>
              <a:t>她以为就是个通气风扇！</a:t>
            </a:r>
          </a:p>
          <a:p>
            <a:r>
              <a:rPr lang="zh-CN" altLang="en-US" sz="2400" dirty="0"/>
              <a:t>居然睡醒走了还知道再插回去 〒</a:t>
            </a:r>
            <a:r>
              <a:rPr lang="en-US" altLang="zh-CN" sz="2400" dirty="0"/>
              <a:t>_〒</a:t>
            </a:r>
            <a:br>
              <a:rPr lang="en-US" altLang="zh-CN" sz="2400" dirty="0"/>
            </a:br>
            <a:r>
              <a:rPr lang="zh-CN" altLang="en-US" sz="2400" dirty="0"/>
              <a:t>你有胆拔插头你倒是别插回去啊</a:t>
            </a:r>
            <a:r>
              <a:rPr lang="en-US" altLang="zh-CN" sz="2400" dirty="0"/>
              <a:t>…</a:t>
            </a:r>
          </a:p>
          <a:p>
            <a:r>
              <a:rPr lang="zh-CN" altLang="en-US" sz="2400" dirty="0"/>
              <a:t/>
            </a:r>
            <a:br>
              <a:rPr lang="zh-CN" altLang="en-US" sz="2400" dirty="0"/>
            </a:br>
            <a:endParaRPr lang="zh-CN" altLang="en-US" sz="2400" dirty="0"/>
          </a:p>
        </p:txBody>
      </p:sp>
    </p:spTree>
    <p:extLst>
      <p:ext uri="{BB962C8B-B14F-4D97-AF65-F5344CB8AC3E}">
        <p14:creationId xmlns:p14="http://schemas.microsoft.com/office/powerpoint/2010/main" val="368876893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11</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B488FD7C-8E8A-4D85-A8AE-5E0CC70A96F1}"/>
              </a:ext>
            </a:extLst>
          </p:cNvPr>
          <p:cNvSpPr txBox="1"/>
          <p:nvPr/>
        </p:nvSpPr>
        <p:spPr>
          <a:xfrm>
            <a:off x="466080" y="736459"/>
            <a:ext cx="9276080" cy="5816977"/>
          </a:xfrm>
          <a:prstGeom prst="rect">
            <a:avLst/>
          </a:prstGeom>
          <a:noFill/>
        </p:spPr>
        <p:txBody>
          <a:bodyPr wrap="square" rtlCol="0">
            <a:spAutoFit/>
          </a:bodyPr>
          <a:lstStyle/>
          <a:p>
            <a:r>
              <a:rPr lang="zh-CN" altLang="en-US" sz="2400" dirty="0"/>
              <a:t>困扰一天，线上总有延迟不知为何。公司最强战力都出动了，查</a:t>
            </a:r>
            <a:r>
              <a:rPr lang="en-US" altLang="zh-CN" sz="2400" dirty="0"/>
              <a:t>php</a:t>
            </a:r>
            <a:r>
              <a:rPr lang="zh-CN" altLang="en-US" sz="2400" dirty="0"/>
              <a:t>慢日志就是创建数据库连接慢，不知为何。一怒之下横刀立马，启动</a:t>
            </a:r>
            <a:r>
              <a:rPr lang="en-US" altLang="zh-CN" sz="2400" dirty="0"/>
              <a:t>trace</a:t>
            </a:r>
            <a:r>
              <a:rPr lang="zh-CN" altLang="en-US" sz="2400" dirty="0"/>
              <a:t>，发现服务器尝试在和一</a:t>
            </a:r>
            <a:r>
              <a:rPr lang="en-US" altLang="zh-CN" sz="2400" dirty="0"/>
              <a:t>88</a:t>
            </a:r>
            <a:r>
              <a:rPr lang="zh-CN" altLang="en-US" sz="2400" dirty="0"/>
              <a:t>开头的</a:t>
            </a:r>
            <a:r>
              <a:rPr lang="en-US" altLang="zh-CN" sz="2400" dirty="0" err="1"/>
              <a:t>ip</a:t>
            </a:r>
            <a:r>
              <a:rPr lang="zh-CN" altLang="en-US" sz="2400" dirty="0"/>
              <a:t>建立</a:t>
            </a:r>
            <a:r>
              <a:rPr lang="en-US" altLang="zh-CN" sz="2400" dirty="0"/>
              <a:t>socket</a:t>
            </a:r>
            <a:r>
              <a:rPr lang="zh-CN" altLang="en-US" sz="2400" dirty="0"/>
              <a:t>连接，这是什么鬼。一查尼玛以色列的</a:t>
            </a:r>
            <a:r>
              <a:rPr lang="en-US" altLang="zh-CN" sz="2400" dirty="0" err="1"/>
              <a:t>ip</a:t>
            </a:r>
            <a:r>
              <a:rPr lang="zh-CN" altLang="en-US" sz="2400" dirty="0"/>
              <a:t>，难道我们被攻击了代码被注入了使用的库有后门。</a:t>
            </a:r>
            <a:br>
              <a:rPr lang="zh-CN" altLang="en-US" sz="2400" dirty="0"/>
            </a:br>
            <a:r>
              <a:rPr lang="zh-CN" altLang="en-US" sz="2400" dirty="0"/>
              <a:t>假想黑客的到来，很激动但很无助。然而最后还是我的锅，原因是</a:t>
            </a:r>
            <a:r>
              <a:rPr lang="en-US" altLang="zh-CN" sz="2400" dirty="0" err="1"/>
              <a:t>mongdb</a:t>
            </a:r>
            <a:r>
              <a:rPr lang="en-US" altLang="zh-CN" sz="2400" dirty="0"/>
              <a:t> </a:t>
            </a:r>
            <a:r>
              <a:rPr lang="zh-CN" altLang="en-US" sz="2400" dirty="0"/>
              <a:t>带密码的副本集秘密只用写一次，我写成</a:t>
            </a:r>
            <a:r>
              <a:rPr lang="en-US" altLang="zh-CN" sz="2400" dirty="0"/>
              <a:t>user:pass@127.0.0.1,user:pass@</a:t>
            </a:r>
            <a:r>
              <a:rPr lang="en-US" altLang="zh-CN" sz="2400" dirty="0">
                <a:hlinkClick r:id="rId3">
                  <a:extLst>
                    <a:ext uri="{A12FA001-AC4F-418D-AE19-62706E023703}">
                      <ahyp:hlinkClr xmlns="" xmlns:ahyp="http://schemas.microsoft.com/office/drawing/2018/hyperlinkcolor" val="tx"/>
                    </a:ext>
                  </a:extLst>
                </a:hlinkClick>
              </a:rPr>
              <a:t>10.123.11.11</a:t>
            </a:r>
            <a:r>
              <a:rPr lang="zh-CN" altLang="en-US" sz="2400" dirty="0"/>
              <a:t>类似这样。介于敏感，数据库用户名用</a:t>
            </a:r>
            <a:r>
              <a:rPr lang="en-US" altLang="zh-CN" sz="2400" dirty="0"/>
              <a:t>user</a:t>
            </a:r>
            <a:r>
              <a:rPr lang="zh-CN" altLang="en-US" sz="2400" dirty="0"/>
              <a:t>代替。</a:t>
            </a:r>
            <a:r>
              <a:rPr lang="en-US" altLang="zh-CN" sz="2400" dirty="0" err="1"/>
              <a:t>dns</a:t>
            </a:r>
            <a:r>
              <a:rPr lang="zh-CN" altLang="en-US" sz="2400" dirty="0"/>
              <a:t>服务器会自动解析</a:t>
            </a:r>
            <a:r>
              <a:rPr lang="en-US" altLang="zh-CN" sz="2400" dirty="0"/>
              <a:t>user</a:t>
            </a:r>
            <a:r>
              <a:rPr lang="zh-CN" altLang="en-US" sz="2400" dirty="0"/>
              <a:t>当作域名，尝试和</a:t>
            </a:r>
            <a:r>
              <a:rPr lang="en-US" altLang="zh-CN" sz="2400" dirty="0" err="1"/>
              <a:t>user.site</a:t>
            </a:r>
            <a:r>
              <a:rPr lang="zh-CN" altLang="en-US" sz="2400" dirty="0"/>
              <a:t>建立连接。起初域名不存在，影响不大，直到有天线上无数用户反馈网络延迟，服务器无数事务处理时间超过</a:t>
            </a:r>
            <a:r>
              <a:rPr lang="en-US" altLang="zh-CN" sz="2400" dirty="0"/>
              <a:t>10</a:t>
            </a:r>
            <a:r>
              <a:rPr lang="zh-CN" altLang="en-US" sz="2400" dirty="0"/>
              <a:t>秒。</a:t>
            </a:r>
            <a:br>
              <a:rPr lang="zh-CN" altLang="en-US" sz="2400" dirty="0"/>
            </a:br>
            <a:r>
              <a:rPr lang="zh-CN" altLang="en-US" sz="2400" dirty="0"/>
              <a:t>运维同事一查，尼玛某以色列兄弟早上刚注册了这个域名，</a:t>
            </a:r>
            <a:r>
              <a:rPr lang="en-US" altLang="zh-CN" sz="2400" dirty="0" err="1"/>
              <a:t>dns</a:t>
            </a:r>
            <a:r>
              <a:rPr lang="en-US" altLang="zh-CN" sz="2400" dirty="0"/>
              <a:t> </a:t>
            </a:r>
            <a:r>
              <a:rPr lang="zh-CN" altLang="en-US" sz="2400" dirty="0"/>
              <a:t>解析成功了！成功了！这个域名被当作数据库副本集的一员一直被尝试连接，一连尼玛十几秒。</a:t>
            </a:r>
          </a:p>
          <a:p>
            <a:r>
              <a:rPr lang="zh-CN" altLang="en-US" dirty="0"/>
              <a:t/>
            </a:r>
            <a:br>
              <a:rPr lang="zh-CN" altLang="en-US" dirty="0"/>
            </a:br>
            <a:endParaRPr lang="zh-CN" altLang="en-US" dirty="0"/>
          </a:p>
        </p:txBody>
      </p:sp>
      <p:sp>
        <p:nvSpPr>
          <p:cNvPr id="7" name="文本框 6">
            <a:extLst>
              <a:ext uri="{FF2B5EF4-FFF2-40B4-BE49-F238E27FC236}">
                <a16:creationId xmlns:a16="http://schemas.microsoft.com/office/drawing/2014/main" id="{E9BE8999-3DB1-4BEC-B223-91AA4585FFFF}"/>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5</a:t>
            </a:r>
            <a:endParaRPr lang="zh-CN" altLang="en-US" dirty="0"/>
          </a:p>
        </p:txBody>
      </p:sp>
    </p:spTree>
    <p:extLst>
      <p:ext uri="{BB962C8B-B14F-4D97-AF65-F5344CB8AC3E}">
        <p14:creationId xmlns:p14="http://schemas.microsoft.com/office/powerpoint/2010/main" val="259776685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12</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65680" y="2000667"/>
            <a:ext cx="9198000" cy="1138773"/>
          </a:xfrm>
          <a:prstGeom prst="rect">
            <a:avLst/>
          </a:prstGeom>
          <a:noFill/>
        </p:spPr>
        <p:txBody>
          <a:bodyPr wrap="square" rtlCol="0">
            <a:spAutoFit/>
          </a:bodyPr>
          <a:lstStyle/>
          <a:p>
            <a:r>
              <a:rPr lang="zh-CN" altLang="en-US" sz="3200" dirty="0"/>
              <a:t>最后一个案例体现了</a:t>
            </a:r>
            <a:r>
              <a:rPr lang="en-US" altLang="zh-CN" sz="3200" dirty="0"/>
              <a:t>bug</a:t>
            </a:r>
            <a:r>
              <a:rPr lang="zh-CN" altLang="en-US" sz="3200" dirty="0"/>
              <a:t>的其中的哪一个特征？</a:t>
            </a:r>
            <a:endParaRPr lang="en-US" altLang="zh-CN" sz="3200" dirty="0"/>
          </a:p>
          <a:p>
            <a:endParaRPr lang="en-US" altLang="zh-CN" dirty="0"/>
          </a:p>
          <a:p>
            <a:endParaRPr lang="zh-CN" altLang="en-US" dirty="0"/>
          </a:p>
        </p:txBody>
      </p:sp>
      <p:sp>
        <p:nvSpPr>
          <p:cNvPr id="7" name="文本框 6">
            <a:extLst>
              <a:ext uri="{FF2B5EF4-FFF2-40B4-BE49-F238E27FC236}">
                <a16:creationId xmlns:a16="http://schemas.microsoft.com/office/drawing/2014/main" id="{C589F172-95B8-4C25-B8EF-63AAC6398D8E}"/>
              </a:ext>
            </a:extLst>
          </p:cNvPr>
          <p:cNvSpPr txBox="1"/>
          <p:nvPr/>
        </p:nvSpPr>
        <p:spPr>
          <a:xfrm>
            <a:off x="1584960" y="3718560"/>
            <a:ext cx="7802880" cy="707886"/>
          </a:xfrm>
          <a:prstGeom prst="rect">
            <a:avLst/>
          </a:prstGeom>
          <a:noFill/>
        </p:spPr>
        <p:txBody>
          <a:bodyPr wrap="square" rtlCol="0">
            <a:spAutoFit/>
          </a:bodyPr>
          <a:lstStyle/>
          <a:p>
            <a:r>
              <a:rPr lang="zh-CN" altLang="en-US" sz="2000" dirty="0"/>
              <a:t>症状可能是由不易追踪的人为错误引起的</a:t>
            </a:r>
            <a:endParaRPr lang="en-US" altLang="zh-CN" sz="2000" dirty="0"/>
          </a:p>
          <a:p>
            <a:endParaRPr lang="zh-CN" altLang="en-US" sz="2000" dirty="0"/>
          </a:p>
        </p:txBody>
      </p:sp>
    </p:spTree>
    <p:extLst>
      <p:ext uri="{BB962C8B-B14F-4D97-AF65-F5344CB8AC3E}">
        <p14:creationId xmlns:p14="http://schemas.microsoft.com/office/powerpoint/2010/main" val="36215461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t>心理因素</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1528E61C-2172-410F-975B-1B2A69584A4B}"/>
              </a:ext>
            </a:extLst>
          </p:cNvPr>
          <p:cNvSpPr txBox="1"/>
          <p:nvPr/>
        </p:nvSpPr>
        <p:spPr>
          <a:xfrm>
            <a:off x="432000" y="1245476"/>
            <a:ext cx="9198000" cy="2246769"/>
          </a:xfrm>
          <a:prstGeom prst="rect">
            <a:avLst/>
          </a:prstGeom>
          <a:noFill/>
        </p:spPr>
        <p:txBody>
          <a:bodyPr wrap="square" rtlCol="0">
            <a:spAutoFit/>
          </a:bodyPr>
          <a:lstStyle/>
          <a:p>
            <a:r>
              <a:rPr lang="zh-CN" altLang="en-US" sz="2800" dirty="0"/>
              <a:t>有证据表明，调试本领属于一种个人天赋。有些人精于此道，而另外一些人则不然。</a:t>
            </a:r>
            <a:endParaRPr lang="en-US" altLang="zh-CN" sz="2800" dirty="0"/>
          </a:p>
          <a:p>
            <a:r>
              <a:rPr lang="zh-CN" altLang="en-US" sz="2800" dirty="0"/>
              <a:t>对于相同教育和经验背景的程序员来说，调试能力是有很大差别的</a:t>
            </a:r>
            <a:endParaRPr lang="en-US" altLang="zh-CN" sz="2800" dirty="0"/>
          </a:p>
          <a:p>
            <a:r>
              <a:rPr lang="zh-CN" altLang="en-US" sz="2800" dirty="0"/>
              <a:t>但是依然有一些方法被总结了出来</a:t>
            </a:r>
          </a:p>
        </p:txBody>
      </p:sp>
    </p:spTree>
    <p:extLst>
      <p:ext uri="{BB962C8B-B14F-4D97-AF65-F5344CB8AC3E}">
        <p14:creationId xmlns:p14="http://schemas.microsoft.com/office/powerpoint/2010/main" val="388138587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b="0" dirty="0"/>
              <a:t>调试途径</a:t>
            </a:r>
            <a:endParaRPr lang="zh-CN" altLang="en-US" b="0"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14</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D9600B3B-8CD3-406E-ADBA-B93797476C78}"/>
              </a:ext>
            </a:extLst>
          </p:cNvPr>
          <p:cNvSpPr txBox="1"/>
          <p:nvPr/>
        </p:nvSpPr>
        <p:spPr>
          <a:xfrm>
            <a:off x="432000" y="1213944"/>
            <a:ext cx="9314690" cy="1938992"/>
          </a:xfrm>
          <a:prstGeom prst="rect">
            <a:avLst/>
          </a:prstGeom>
          <a:noFill/>
        </p:spPr>
        <p:txBody>
          <a:bodyPr wrap="square" rtlCol="0">
            <a:spAutoFit/>
          </a:bodyPr>
          <a:lstStyle/>
          <a:p>
            <a:r>
              <a:rPr lang="en-US" altLang="zh-CN" sz="4000" dirty="0"/>
              <a:t>1.</a:t>
            </a:r>
            <a:r>
              <a:rPr lang="zh-CN" altLang="en-US" sz="4000" dirty="0"/>
              <a:t>蛮干法</a:t>
            </a:r>
            <a:endParaRPr lang="en-US" altLang="zh-CN" sz="4000" dirty="0"/>
          </a:p>
          <a:p>
            <a:r>
              <a:rPr lang="en-US" altLang="zh-CN" sz="4000" dirty="0"/>
              <a:t>2.</a:t>
            </a:r>
            <a:r>
              <a:rPr lang="zh-CN" altLang="en-US" sz="4000" dirty="0"/>
              <a:t>回溯法</a:t>
            </a:r>
            <a:endParaRPr lang="en-US" altLang="zh-CN" sz="4000" dirty="0"/>
          </a:p>
          <a:p>
            <a:r>
              <a:rPr lang="en-US" altLang="zh-CN" sz="4000" dirty="0"/>
              <a:t>3.</a:t>
            </a:r>
            <a:r>
              <a:rPr lang="zh-CN" altLang="en-US" sz="4000" dirty="0"/>
              <a:t>原因排除法</a:t>
            </a:r>
          </a:p>
        </p:txBody>
      </p:sp>
    </p:spTree>
    <p:extLst>
      <p:ext uri="{BB962C8B-B14F-4D97-AF65-F5344CB8AC3E}">
        <p14:creationId xmlns:p14="http://schemas.microsoft.com/office/powerpoint/2010/main" val="40451047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蛮干法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15</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B42877A3-5377-48BC-9835-9B81B2A626A7}"/>
              </a:ext>
            </a:extLst>
          </p:cNvPr>
          <p:cNvSpPr txBox="1"/>
          <p:nvPr/>
        </p:nvSpPr>
        <p:spPr>
          <a:xfrm>
            <a:off x="432000" y="1718441"/>
            <a:ext cx="9198000" cy="3108543"/>
          </a:xfrm>
          <a:prstGeom prst="rect">
            <a:avLst/>
          </a:prstGeom>
          <a:noFill/>
        </p:spPr>
        <p:txBody>
          <a:bodyPr wrap="square" rtlCol="0">
            <a:spAutoFit/>
          </a:bodyPr>
          <a:lstStyle/>
          <a:p>
            <a:r>
              <a:rPr lang="zh-CN" altLang="en-US" sz="2800" dirty="0"/>
              <a:t>可能是查找软件错误原因最常用但是最低效的方法。在所有其他方法都失败的情况下，我们才使用这种方法。</a:t>
            </a:r>
            <a:endParaRPr lang="en-US" altLang="zh-CN" sz="2800" dirty="0"/>
          </a:p>
          <a:p>
            <a:r>
              <a:rPr lang="zh-CN" altLang="en-US" sz="2800" dirty="0"/>
              <a:t>按照“让计算机自己寻找错误”的策略，这种方法印出内存的内容，激活对运行过程的追踪，并在程序中到处写上输出语句，希望在这样生成的信息中发现错误原因的线索。</a:t>
            </a:r>
            <a:endParaRPr lang="en-US" altLang="zh-CN" sz="2800" dirty="0"/>
          </a:p>
          <a:p>
            <a:r>
              <a:rPr lang="zh-CN" altLang="en-US" sz="2800" dirty="0"/>
              <a:t>虽然生成的大量信息可能导致最终调试的成功，但是，在更多的情况下只会浪费时间和精力。</a:t>
            </a:r>
          </a:p>
        </p:txBody>
      </p:sp>
    </p:spTree>
    <p:extLst>
      <p:ext uri="{BB962C8B-B14F-4D97-AF65-F5344CB8AC3E}">
        <p14:creationId xmlns:p14="http://schemas.microsoft.com/office/powerpoint/2010/main" val="238373178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t>回溯法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E67331FD-8D1D-43BC-A956-F65A4AD53D3C}"/>
              </a:ext>
            </a:extLst>
          </p:cNvPr>
          <p:cNvSpPr txBox="1"/>
          <p:nvPr/>
        </p:nvSpPr>
        <p:spPr>
          <a:xfrm>
            <a:off x="432000" y="1939159"/>
            <a:ext cx="8948483" cy="1569660"/>
          </a:xfrm>
          <a:prstGeom prst="rect">
            <a:avLst/>
          </a:prstGeom>
          <a:noFill/>
        </p:spPr>
        <p:txBody>
          <a:bodyPr wrap="square" rtlCol="0">
            <a:spAutoFit/>
          </a:bodyPr>
          <a:lstStyle/>
          <a:p>
            <a:r>
              <a:rPr lang="zh-CN" altLang="en-US" sz="2400" dirty="0"/>
              <a:t>从发现症状的地方开始，人工沿程序的控制流往回追踪分析源程序代码，知道找出错误的原因为止。</a:t>
            </a:r>
            <a:endParaRPr lang="en-US" altLang="zh-CN" sz="2400" dirty="0"/>
          </a:p>
          <a:p>
            <a:r>
              <a:rPr lang="zh-CN" altLang="en-US" sz="2400" dirty="0"/>
              <a:t>但是随着程序规模的扩大，应该回溯的路径数目也变得越来越大，以至于彻底的回溯是难以控制的</a:t>
            </a:r>
          </a:p>
        </p:txBody>
      </p:sp>
    </p:spTree>
    <p:extLst>
      <p:ext uri="{BB962C8B-B14F-4D97-AF65-F5344CB8AC3E}">
        <p14:creationId xmlns:p14="http://schemas.microsoft.com/office/powerpoint/2010/main" val="3387805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原因排除法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17</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F43F0D1D-6DAB-4FC0-A32D-0EA04690C009}"/>
              </a:ext>
            </a:extLst>
          </p:cNvPr>
          <p:cNvSpPr txBox="1"/>
          <p:nvPr/>
        </p:nvSpPr>
        <p:spPr>
          <a:xfrm>
            <a:off x="432000" y="1686910"/>
            <a:ext cx="9058841" cy="3539430"/>
          </a:xfrm>
          <a:prstGeom prst="rect">
            <a:avLst/>
          </a:prstGeom>
          <a:noFill/>
        </p:spPr>
        <p:txBody>
          <a:bodyPr wrap="square" rtlCol="0">
            <a:spAutoFit/>
          </a:bodyPr>
          <a:lstStyle/>
          <a:p>
            <a:r>
              <a:rPr lang="zh-CN" altLang="en-US" sz="3200" dirty="0"/>
              <a:t>通过演绎或归纳并引入二分法的概念来实现。</a:t>
            </a:r>
            <a:endParaRPr lang="en-US" altLang="zh-CN" sz="3200" dirty="0"/>
          </a:p>
          <a:p>
            <a:r>
              <a:rPr lang="zh-CN" altLang="en-US" sz="3200" dirty="0"/>
              <a:t>对于错误出现相关的数据加以组织，以分离出所有可能的错误原因。假设一个错误原因，利用前面提到的数据证明或反对这一假设。或者，先列出所有可能的错误原因，再执行测试逐个进行排除。若最初的测试显示出某个假设可能成立的话，则要对数据进行细化以定位错误。</a:t>
            </a:r>
          </a:p>
        </p:txBody>
      </p:sp>
    </p:spTree>
    <p:extLst>
      <p:ext uri="{BB962C8B-B14F-4D97-AF65-F5344CB8AC3E}">
        <p14:creationId xmlns:p14="http://schemas.microsoft.com/office/powerpoint/2010/main" val="23045276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对分查找法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18</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E125968-6854-4079-9E23-B8E5B7EACC9D}"/>
              </a:ext>
            </a:extLst>
          </p:cNvPr>
          <p:cNvSpPr txBox="1"/>
          <p:nvPr/>
        </p:nvSpPr>
        <p:spPr>
          <a:xfrm>
            <a:off x="432000" y="1308538"/>
            <a:ext cx="8712000" cy="2677656"/>
          </a:xfrm>
          <a:prstGeom prst="rect">
            <a:avLst/>
          </a:prstGeom>
          <a:noFill/>
        </p:spPr>
        <p:txBody>
          <a:bodyPr wrap="square" rtlCol="0">
            <a:spAutoFit/>
          </a:bodyPr>
          <a:lstStyle/>
          <a:p>
            <a:r>
              <a:rPr lang="zh-CN" altLang="en-US" sz="2800" dirty="0"/>
              <a:t>如果已经知道每个变量在程序内若干个关键点的正确值，则可以利用赋值语句再程序中点附近“注入”这些变量的正确值，然后运行程序并检查所得到的输出。</a:t>
            </a:r>
            <a:endParaRPr lang="en-US" altLang="zh-CN" sz="2800" dirty="0"/>
          </a:p>
          <a:p>
            <a:r>
              <a:rPr lang="zh-CN" altLang="en-US" sz="2800" dirty="0"/>
              <a:t>如果结果是正确的，那么错误原因在前半部分，繁殖则是后半部分。</a:t>
            </a:r>
            <a:endParaRPr lang="en-US" altLang="zh-CN" sz="2800" dirty="0"/>
          </a:p>
          <a:p>
            <a:r>
              <a:rPr lang="zh-CN" altLang="en-US" sz="2800" dirty="0"/>
              <a:t>反复使用直到把错误范围缩小到容易诊断的范围内</a:t>
            </a:r>
          </a:p>
        </p:txBody>
      </p:sp>
    </p:spTree>
    <p:extLst>
      <p:ext uri="{BB962C8B-B14F-4D97-AF65-F5344CB8AC3E}">
        <p14:creationId xmlns:p14="http://schemas.microsoft.com/office/powerpoint/2010/main" val="286870484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归纳法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19</a:t>
            </a:fld>
            <a:endParaRPr lang="zh-CN" altLang="en-US">
              <a:latin typeface="Microsoft YaHei UI" panose="020B0503020204020204" pitchFamily="34" charset="-122"/>
              <a:ea typeface="Microsoft YaHei UI" panose="020B0503020204020204" pitchFamily="34" charset="-122"/>
            </a:endParaRPr>
          </a:p>
        </p:txBody>
      </p:sp>
      <p:sp>
        <p:nvSpPr>
          <p:cNvPr id="6" name="文本框 5">
            <a:extLst>
              <a:ext uri="{FF2B5EF4-FFF2-40B4-BE49-F238E27FC236}">
                <a16:creationId xmlns:a16="http://schemas.microsoft.com/office/drawing/2014/main" id="{4B6FD554-539A-4944-A4B3-209F58BBC760}"/>
              </a:ext>
            </a:extLst>
          </p:cNvPr>
          <p:cNvSpPr txBox="1"/>
          <p:nvPr/>
        </p:nvSpPr>
        <p:spPr>
          <a:xfrm>
            <a:off x="599090" y="1355834"/>
            <a:ext cx="8639503" cy="3108543"/>
          </a:xfrm>
          <a:prstGeom prst="rect">
            <a:avLst/>
          </a:prstGeom>
          <a:noFill/>
        </p:spPr>
        <p:txBody>
          <a:bodyPr wrap="square" rtlCol="0">
            <a:spAutoFit/>
          </a:bodyPr>
          <a:lstStyle/>
          <a:p>
            <a:r>
              <a:rPr lang="zh-CN" altLang="en-US" sz="2800" dirty="0"/>
              <a:t>从个别现象推断出一般性结论的思维方法。</a:t>
            </a:r>
            <a:endParaRPr lang="en-US" altLang="zh-CN" sz="2800" dirty="0"/>
          </a:p>
          <a:p>
            <a:r>
              <a:rPr lang="zh-CN" altLang="en-US" sz="2800" dirty="0"/>
              <a:t>使用这种方法调试程序是，首先把和错误有关的数据组织起来进行分析，一变发现可能的错误原因。然后导出对错误原因的一个或多个假设，并利用已有的数据来证明或者排除这些假设。</a:t>
            </a:r>
            <a:endParaRPr lang="en-US" altLang="zh-CN" sz="2800" dirty="0"/>
          </a:p>
          <a:p>
            <a:r>
              <a:rPr lang="zh-CN" altLang="en-US" sz="2800" dirty="0"/>
              <a:t>如果已有数据不足以证明或排除这些假设，则需设计并执行一些新的测试用例，来获得更多的数据</a:t>
            </a:r>
          </a:p>
        </p:txBody>
      </p:sp>
    </p:spTree>
    <p:extLst>
      <p:ext uri="{BB962C8B-B14F-4D97-AF65-F5344CB8AC3E}">
        <p14:creationId xmlns:p14="http://schemas.microsoft.com/office/powerpoint/2010/main" val="42464313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a:xfrm>
            <a:off x="2696875" y="2913042"/>
            <a:ext cx="6798250" cy="1674470"/>
          </a:xfrm>
        </p:spPr>
        <p:txBody>
          <a:bodyPr rtlCol="0"/>
          <a:lstStyle/>
          <a:p>
            <a:pPr rtl="0"/>
            <a:r>
              <a:rPr lang="en-US" altLang="zh-CN" dirty="0"/>
              <a:t>7.8 </a:t>
            </a:r>
            <a:r>
              <a:rPr lang="zh-CN" altLang="en-US" dirty="0"/>
              <a:t>调试</a:t>
            </a:r>
            <a:endParaRPr lang="en-US" altLang="zh-CN"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DD5A594-D852-43BB-B591-E9D9027253BD}"/>
              </a:ext>
            </a:extLst>
          </p:cNvPr>
          <p:cNvSpPr>
            <a:spLocks noGrp="1"/>
          </p:cNvSpPr>
          <p:nvPr>
            <p:ph type="sldNum" sz="quarter" idx="11"/>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a:t>2</a:t>
            </a:fld>
            <a:endParaRPr lang="zh-CN" altLang="en-US">
              <a:latin typeface="Microsoft YaHei UI" panose="020B0503020204020204" pitchFamily="34" charset="-122"/>
              <a:ea typeface="Microsoft YaHei UI" panose="020B0503020204020204" pitchFamily="34" charset="-122"/>
            </a:endParaRPr>
          </a:p>
        </p:txBody>
      </p:sp>
      <p:sp>
        <p:nvSpPr>
          <p:cNvPr id="6" name="副标题 5">
            <a:extLst>
              <a:ext uri="{FF2B5EF4-FFF2-40B4-BE49-F238E27FC236}">
                <a16:creationId xmlns:a16="http://schemas.microsoft.com/office/drawing/2014/main" id="{DC87808D-5AEB-44C5-B2C3-30B61FFC0477}"/>
              </a:ext>
            </a:extLst>
          </p:cNvPr>
          <p:cNvSpPr>
            <a:spLocks noGrp="1"/>
          </p:cNvSpPr>
          <p:nvPr>
            <p:ph type="subTitle" idx="1"/>
          </p:nvPr>
        </p:nvSpPr>
        <p:spPr>
          <a:xfrm>
            <a:off x="10219397" y="3750277"/>
            <a:ext cx="2456210" cy="1192038"/>
          </a:xfrm>
        </p:spPr>
        <p:txBody>
          <a:bodyPr/>
          <a:lstStyle/>
          <a:p>
            <a:endParaRPr lang="zh-CN" altLang="en-US"/>
          </a:p>
        </p:txBody>
      </p:sp>
    </p:spTree>
    <p:extLst>
      <p:ext uri="{BB962C8B-B14F-4D97-AF65-F5344CB8AC3E}">
        <p14:creationId xmlns:p14="http://schemas.microsoft.com/office/powerpoint/2010/main" val="40916746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演绎法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20</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9EE3E40-8834-408D-B5FE-18D426601181}"/>
              </a:ext>
            </a:extLst>
          </p:cNvPr>
          <p:cNvSpPr txBox="1"/>
          <p:nvPr/>
        </p:nvSpPr>
        <p:spPr>
          <a:xfrm>
            <a:off x="630621" y="1434662"/>
            <a:ext cx="8702565" cy="3046988"/>
          </a:xfrm>
          <a:prstGeom prst="rect">
            <a:avLst/>
          </a:prstGeom>
          <a:noFill/>
        </p:spPr>
        <p:txBody>
          <a:bodyPr wrap="square" rtlCol="0">
            <a:spAutoFit/>
          </a:bodyPr>
          <a:lstStyle/>
          <a:p>
            <a:r>
              <a:rPr lang="zh-CN" altLang="en-US" sz="3200" dirty="0"/>
              <a:t>从一般原理或前提出发，经过排除和精化的过程推导出结论。采用这种方法调试程序时，首先设想出所有可能的出错原因，然后试图用测试来排除每一个假设的原因。发现某个假设原因可能是真的原因后，则对数据进行细化以准确定位错误。</a:t>
            </a:r>
          </a:p>
        </p:txBody>
      </p:sp>
    </p:spTree>
    <p:extLst>
      <p:ext uri="{BB962C8B-B14F-4D97-AF65-F5344CB8AC3E}">
        <p14:creationId xmlns:p14="http://schemas.microsoft.com/office/powerpoint/2010/main" val="64351270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总结</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32000" y="1343906"/>
            <a:ext cx="7128193" cy="4946535"/>
          </a:xfrm>
        </p:spPr>
        <p:txBody>
          <a:bodyPr rtlCol="0"/>
          <a:lstStyle/>
          <a:p>
            <a:pPr marL="0" indent="0">
              <a:buNone/>
            </a:pPr>
            <a:r>
              <a:rPr lang="zh-CN" altLang="en-US" sz="2000" dirty="0">
                <a:latin typeface="Microsoft YaHei UI" panose="020B0503020204020204" pitchFamily="34" charset="-122"/>
                <a:ea typeface="Microsoft YaHei UI" panose="020B0503020204020204" pitchFamily="34" charset="-122"/>
              </a:rPr>
              <a:t>基本</a:t>
            </a:r>
            <a:r>
              <a:rPr lang="zh-CN" altLang="en-US" sz="2000" dirty="0"/>
              <a:t>上所有发现程序缺陷的方法都包含了以下的步骤</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1.</a:t>
            </a:r>
            <a:r>
              <a:rPr lang="zh-CN" altLang="en-US" sz="2000" dirty="0"/>
              <a:t>标识缺陷征兆</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2.</a:t>
            </a:r>
            <a:r>
              <a:rPr lang="zh-CN" altLang="en-US" sz="2000" dirty="0">
                <a:latin typeface="Microsoft YaHei UI" panose="020B0503020204020204" pitchFamily="34" charset="-122"/>
                <a:ea typeface="Microsoft YaHei UI" panose="020B0503020204020204" pitchFamily="34" charset="-122"/>
              </a:rPr>
              <a:t>从征兆推断出缺陷的位置</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2000" dirty="0"/>
              <a:t>3.</a:t>
            </a:r>
            <a:r>
              <a:rPr lang="zh-CN" altLang="en-US" sz="2000" dirty="0"/>
              <a:t>确定程序的错误</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4.</a:t>
            </a:r>
            <a:r>
              <a:rPr lang="zh-CN" altLang="en-US" sz="2000" dirty="0">
                <a:latin typeface="Microsoft YaHei UI" panose="020B0503020204020204" pitchFamily="34" charset="-122"/>
                <a:ea typeface="Microsoft YaHei UI" panose="020B0503020204020204" pitchFamily="34" charset="-122"/>
              </a:rPr>
              <a:t>决定如何修复缺陷</a:t>
            </a:r>
            <a:endParaRPr lang="en-US" altLang="zh-CN" sz="2000" dirty="0">
              <a:latin typeface="Microsoft YaHei UI" panose="020B0503020204020204" pitchFamily="34" charset="-122"/>
              <a:ea typeface="Microsoft YaHei UI" panose="020B0503020204020204" pitchFamily="34" charset="-122"/>
            </a:endParaRPr>
          </a:p>
          <a:p>
            <a:pPr marL="0" indent="0">
              <a:buNone/>
            </a:pPr>
            <a:r>
              <a:rPr lang="en-US" altLang="zh-CN" sz="2000" dirty="0"/>
              <a:t>5.</a:t>
            </a:r>
            <a:r>
              <a:rPr lang="zh-CN" altLang="en-US" sz="2000" dirty="0"/>
              <a:t>修复缺陷</a:t>
            </a:r>
            <a:endParaRPr lang="en-US" altLang="zh-CN" sz="2000" dirty="0"/>
          </a:p>
          <a:p>
            <a:pPr marL="0" indent="0">
              <a:buNone/>
            </a:pPr>
            <a:r>
              <a:rPr lang="en-US" altLang="zh-CN" sz="2000" dirty="0">
                <a:latin typeface="Microsoft YaHei UI" panose="020B0503020204020204" pitchFamily="34" charset="-122"/>
                <a:ea typeface="Microsoft YaHei UI" panose="020B0503020204020204" pitchFamily="34" charset="-122"/>
              </a:rPr>
              <a:t>6.</a:t>
            </a:r>
            <a:r>
              <a:rPr lang="zh-CN" altLang="en-US" sz="2000" dirty="0">
                <a:latin typeface="Microsoft YaHei UI" panose="020B0503020204020204" pitchFamily="34" charset="-122"/>
                <a:ea typeface="Microsoft YaHei UI" panose="020B0503020204020204" pitchFamily="34" charset="-122"/>
              </a:rPr>
              <a:t>验证这个修复是否解决这个问题</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21</a:t>
            </a:fld>
            <a:endParaRPr lang="zh-CN" altLang="en-US">
              <a:latin typeface="Microsoft YaHei UI" panose="020B0503020204020204" pitchFamily="34" charset="-122"/>
              <a:ea typeface="Microsoft YaHei UI" panose="020B0503020204020204" pitchFamily="34" charset="-122"/>
            </a:endParaRPr>
          </a:p>
        </p:txBody>
      </p:sp>
      <p:pic>
        <p:nvPicPr>
          <p:cNvPr id="9" name="图片占位符 8" descr="三个男人划船的俯视图">
            <a:extLst>
              <a:ext uri="{FF2B5EF4-FFF2-40B4-BE49-F238E27FC236}">
                <a16:creationId xmlns:a16="http://schemas.microsoft.com/office/drawing/2014/main" id="{804D2684-B8EF-41B8-9C43-86A9D34E655A}"/>
              </a:ext>
            </a:extLst>
          </p:cNvPr>
          <p:cNvPicPr>
            <a:picLocks noGrp="1" noChangeAspect="1"/>
          </p:cNvPicPr>
          <p:nvPr>
            <p:ph type="pic" sz="quarter" idx="14"/>
          </p:nvPr>
        </p:nvPicPr>
        <p:blipFill>
          <a:blip r:embed="rId3"/>
          <a:stretch>
            <a:fillRect/>
          </a:stretch>
        </p:blipFill>
        <p:spPr>
          <a:xfrm>
            <a:off x="7560193" y="1345309"/>
            <a:ext cx="3737526" cy="3932633"/>
          </a:xfrm>
        </p:spPr>
      </p:pic>
    </p:spTree>
    <p:extLst>
      <p:ext uri="{BB962C8B-B14F-4D97-AF65-F5344CB8AC3E}">
        <p14:creationId xmlns:p14="http://schemas.microsoft.com/office/powerpoint/2010/main" val="212526751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22</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77555" y="2024418"/>
            <a:ext cx="9198000" cy="1384995"/>
          </a:xfrm>
          <a:prstGeom prst="rect">
            <a:avLst/>
          </a:prstGeom>
          <a:noFill/>
        </p:spPr>
        <p:txBody>
          <a:bodyPr wrap="square" rtlCol="0">
            <a:spAutoFit/>
          </a:bodyPr>
          <a:lstStyle/>
          <a:p>
            <a:r>
              <a:rPr lang="zh-CN" altLang="zh-CN" sz="2800" b="1" dirty="0"/>
              <a:t>调试途径中的回溯法具体做法是怎么样的，适合怎么样的程序，为什么？</a:t>
            </a:r>
            <a:endParaRPr lang="en-US" altLang="zh-CN" sz="2800" b="1" dirty="0"/>
          </a:p>
          <a:p>
            <a:endParaRPr lang="zh-CN" altLang="en-US" sz="2800" b="1" dirty="0"/>
          </a:p>
        </p:txBody>
      </p:sp>
      <p:sp>
        <p:nvSpPr>
          <p:cNvPr id="7" name="文本框 6">
            <a:extLst>
              <a:ext uri="{FF2B5EF4-FFF2-40B4-BE49-F238E27FC236}">
                <a16:creationId xmlns:a16="http://schemas.microsoft.com/office/drawing/2014/main" id="{C589F172-95B8-4C25-B8EF-63AAC6398D8E}"/>
              </a:ext>
            </a:extLst>
          </p:cNvPr>
          <p:cNvSpPr txBox="1"/>
          <p:nvPr/>
        </p:nvSpPr>
        <p:spPr>
          <a:xfrm>
            <a:off x="1584960" y="3718560"/>
            <a:ext cx="7802880" cy="1508105"/>
          </a:xfrm>
          <a:prstGeom prst="rect">
            <a:avLst/>
          </a:prstGeom>
          <a:noFill/>
        </p:spPr>
        <p:txBody>
          <a:bodyPr wrap="square" rtlCol="0">
            <a:spAutoFit/>
          </a:bodyPr>
          <a:lstStyle/>
          <a:p>
            <a:r>
              <a:rPr lang="zh-CN" altLang="zh-CN" dirty="0"/>
              <a:t>回溯是一种相当常用的调试方法</a:t>
            </a:r>
            <a:r>
              <a:rPr lang="en-US" altLang="zh-CN" dirty="0"/>
              <a:t>,</a:t>
            </a:r>
            <a:r>
              <a:rPr lang="zh-CN" altLang="zh-CN" dirty="0"/>
              <a:t>当调试小程序时这种方法是有效的。具体做法是，从发现症状的地方开始</a:t>
            </a:r>
            <a:r>
              <a:rPr lang="en-US" altLang="zh-CN" dirty="0"/>
              <a:t>,</a:t>
            </a:r>
            <a:r>
              <a:rPr lang="zh-CN" altLang="zh-CN" dirty="0"/>
              <a:t>人工沿程序的控制流往回追踪分析源程序代码</a:t>
            </a:r>
            <a:r>
              <a:rPr lang="en-US" altLang="zh-CN" dirty="0"/>
              <a:t>,</a:t>
            </a:r>
            <a:r>
              <a:rPr lang="zh-CN" altLang="zh-CN" dirty="0"/>
              <a:t>直到找出错误原因为止。但是</a:t>
            </a:r>
            <a:r>
              <a:rPr lang="en-US" altLang="zh-CN" dirty="0"/>
              <a:t>,</a:t>
            </a:r>
            <a:r>
              <a:rPr lang="zh-CN" altLang="zh-CN" dirty="0"/>
              <a:t>随着程序规模的扩大</a:t>
            </a:r>
            <a:r>
              <a:rPr lang="en-US" altLang="zh-CN" dirty="0"/>
              <a:t>,</a:t>
            </a:r>
            <a:r>
              <a:rPr lang="zh-CN" altLang="zh-CN" dirty="0"/>
              <a:t>应该回溯的路径数目也变得越来越大</a:t>
            </a:r>
            <a:r>
              <a:rPr lang="en-US" altLang="zh-CN" dirty="0"/>
              <a:t>,</a:t>
            </a:r>
            <a:r>
              <a:rPr lang="zh-CN" altLang="zh-CN" dirty="0"/>
              <a:t>以至彻底回溯变成完全不可能了。</a:t>
            </a:r>
          </a:p>
          <a:p>
            <a:endParaRPr lang="zh-CN" altLang="en-US" sz="2000" dirty="0"/>
          </a:p>
        </p:txBody>
      </p:sp>
    </p:spTree>
    <p:extLst>
      <p:ext uri="{BB962C8B-B14F-4D97-AF65-F5344CB8AC3E}">
        <p14:creationId xmlns:p14="http://schemas.microsoft.com/office/powerpoint/2010/main" val="12570693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有益的建议</a:t>
            </a:r>
            <a:r>
              <a:rPr lang="en-US" altLang="zh-CN" sz="2000" dirty="0">
                <a:latin typeface="Microsoft YaHei UI" panose="020B0503020204020204" pitchFamily="34" charset="-122"/>
                <a:ea typeface="Microsoft YaHei UI" panose="020B0503020204020204" pitchFamily="34" charset="-122"/>
              </a:rPr>
              <a:t>【3】</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98079CB-A6A1-4CF8-A32F-BAC22A39769D}"/>
              </a:ext>
            </a:extLst>
          </p:cNvPr>
          <p:cNvSpPr txBox="1"/>
          <p:nvPr/>
        </p:nvSpPr>
        <p:spPr>
          <a:xfrm>
            <a:off x="432000" y="2033751"/>
            <a:ext cx="8853890" cy="2246769"/>
          </a:xfrm>
          <a:prstGeom prst="rect">
            <a:avLst/>
          </a:prstGeom>
          <a:noFill/>
        </p:spPr>
        <p:txBody>
          <a:bodyPr wrap="square" rtlCol="0">
            <a:spAutoFit/>
          </a:bodyPr>
          <a:lstStyle/>
          <a:p>
            <a:r>
              <a:rPr lang="en-US" altLang="zh-CN" sz="2800" dirty="0"/>
              <a:t>1.</a:t>
            </a:r>
            <a:r>
              <a:rPr lang="zh-CN" altLang="en-US" sz="2800" dirty="0"/>
              <a:t>为程序中发现的每一个</a:t>
            </a:r>
            <a:r>
              <a:rPr lang="en-US" altLang="zh-CN" sz="2800" dirty="0"/>
              <a:t>bug</a:t>
            </a:r>
            <a:r>
              <a:rPr lang="zh-CN" altLang="en-US" sz="2800" dirty="0"/>
              <a:t>做一个记录</a:t>
            </a:r>
            <a:endParaRPr lang="en-US" altLang="zh-CN" sz="2800" dirty="0"/>
          </a:p>
          <a:p>
            <a:r>
              <a:rPr lang="en-US" altLang="zh-CN" sz="2800" dirty="0"/>
              <a:t>2.</a:t>
            </a:r>
            <a:r>
              <a:rPr lang="zh-CN" altLang="en-US" sz="2800" dirty="0"/>
              <a:t>对于每个</a:t>
            </a:r>
            <a:r>
              <a:rPr lang="en-US" altLang="zh-CN" sz="2800" dirty="0"/>
              <a:t>bug</a:t>
            </a:r>
            <a:r>
              <a:rPr lang="zh-CN" altLang="en-US" sz="2800" dirty="0"/>
              <a:t>的记录要足够的详细，以便日后可以更加好的了解这个</a:t>
            </a:r>
            <a:r>
              <a:rPr lang="en-US" altLang="zh-CN" sz="2800" dirty="0"/>
              <a:t>bug</a:t>
            </a:r>
          </a:p>
          <a:p>
            <a:r>
              <a:rPr lang="en-US" altLang="zh-CN" sz="2800" dirty="0"/>
              <a:t>3.</a:t>
            </a:r>
            <a:r>
              <a:rPr lang="zh-CN" altLang="en-US" sz="2800" dirty="0"/>
              <a:t>分析这些数据以找出那些</a:t>
            </a:r>
            <a:r>
              <a:rPr lang="en-US" altLang="zh-CN" sz="2800" dirty="0"/>
              <a:t>bug</a:t>
            </a:r>
            <a:r>
              <a:rPr lang="zh-CN" altLang="en-US" sz="2800" dirty="0"/>
              <a:t>类型引起了大部分的问题</a:t>
            </a:r>
            <a:endParaRPr lang="en-US" altLang="zh-CN" sz="2800" dirty="0"/>
          </a:p>
          <a:p>
            <a:r>
              <a:rPr lang="en-US" altLang="zh-CN" sz="2800" dirty="0"/>
              <a:t>4.</a:t>
            </a:r>
            <a:r>
              <a:rPr lang="zh-CN" altLang="en-US" sz="2800" dirty="0"/>
              <a:t>设计出发现和修复这些</a:t>
            </a:r>
            <a:r>
              <a:rPr lang="en-US" altLang="zh-CN" sz="2800" dirty="0"/>
              <a:t>bug</a:t>
            </a:r>
            <a:r>
              <a:rPr lang="zh-CN" altLang="en-US" sz="2800" dirty="0"/>
              <a:t>的方法</a:t>
            </a:r>
          </a:p>
        </p:txBody>
      </p:sp>
    </p:spTree>
    <p:extLst>
      <p:ext uri="{BB962C8B-B14F-4D97-AF65-F5344CB8AC3E}">
        <p14:creationId xmlns:p14="http://schemas.microsoft.com/office/powerpoint/2010/main" val="6843828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好处</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24</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EEA51480-9BE8-4A62-A0AF-610F7ED83C6F}"/>
              </a:ext>
            </a:extLst>
          </p:cNvPr>
          <p:cNvSpPr txBox="1"/>
          <p:nvPr/>
        </p:nvSpPr>
        <p:spPr>
          <a:xfrm>
            <a:off x="466080" y="1198179"/>
            <a:ext cx="9087823" cy="1815882"/>
          </a:xfrm>
          <a:prstGeom prst="rect">
            <a:avLst/>
          </a:prstGeom>
          <a:noFill/>
        </p:spPr>
        <p:txBody>
          <a:bodyPr wrap="square" rtlCol="0">
            <a:spAutoFit/>
          </a:bodyPr>
          <a:lstStyle/>
          <a:p>
            <a:r>
              <a:rPr lang="en-US" altLang="zh-CN" sz="2800" dirty="0"/>
              <a:t>1.</a:t>
            </a:r>
            <a:r>
              <a:rPr lang="zh-CN" altLang="en-US" sz="2800" dirty="0"/>
              <a:t>提示程序的设计水平</a:t>
            </a:r>
            <a:endParaRPr lang="en-US" altLang="zh-CN" sz="2800" dirty="0"/>
          </a:p>
          <a:p>
            <a:r>
              <a:rPr lang="en-US" altLang="zh-CN" sz="2800" dirty="0"/>
              <a:t>2.</a:t>
            </a:r>
            <a:r>
              <a:rPr lang="zh-CN" altLang="en-US" sz="2800" dirty="0"/>
              <a:t>减少程序中</a:t>
            </a:r>
            <a:r>
              <a:rPr lang="en-US" altLang="zh-CN" sz="2800" dirty="0"/>
              <a:t>bug</a:t>
            </a:r>
            <a:r>
              <a:rPr lang="zh-CN" altLang="en-US" sz="2800" dirty="0"/>
              <a:t>的个数</a:t>
            </a:r>
            <a:endParaRPr lang="en-US" altLang="zh-CN" sz="2800" dirty="0"/>
          </a:p>
          <a:p>
            <a:r>
              <a:rPr lang="en-US" altLang="zh-CN" sz="2800" dirty="0"/>
              <a:t>3.</a:t>
            </a:r>
            <a:r>
              <a:rPr lang="zh-CN" altLang="en-US" sz="2800" dirty="0"/>
              <a:t>节省时间</a:t>
            </a:r>
            <a:endParaRPr lang="en-US" altLang="zh-CN" sz="2800" dirty="0"/>
          </a:p>
          <a:p>
            <a:r>
              <a:rPr lang="en-US" altLang="zh-CN" sz="2800" dirty="0"/>
              <a:t>4.</a:t>
            </a:r>
            <a:r>
              <a:rPr lang="zh-CN" altLang="en-US" sz="2800" dirty="0"/>
              <a:t>节约开支</a:t>
            </a:r>
          </a:p>
        </p:txBody>
      </p:sp>
    </p:spTree>
    <p:extLst>
      <p:ext uri="{BB962C8B-B14F-4D97-AF65-F5344CB8AC3E}">
        <p14:creationId xmlns:p14="http://schemas.microsoft.com/office/powerpoint/2010/main" val="67349644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占位符 7" descr="跑道">
            <a:extLst>
              <a:ext uri="{FF2B5EF4-FFF2-40B4-BE49-F238E27FC236}">
                <a16:creationId xmlns:a16="http://schemas.microsoft.com/office/drawing/2014/main" id="{510AF14D-268D-4B93-96C4-26C9387AA4E2}"/>
              </a:ext>
            </a:extLst>
          </p:cNvPr>
          <p:cNvPicPr>
            <a:picLocks noGrp="1" noChangeAspect="1"/>
          </p:cNvPicPr>
          <p:nvPr>
            <p:ph type="pic" sz="quarter" idx="13"/>
          </p:nvPr>
        </p:nvPicPr>
        <p:blipFill>
          <a:blip r:embed="rId3" cstate="screen">
            <a:extLst>
              <a:ext uri="{BEBA8EAE-BF5A-486C-A8C5-ECC9F3942E4B}">
                <a14:imgProps xmlns:a14="http://schemas.microsoft.com/office/drawing/2010/main">
                  <a14:imgLayer r:embed="rId4">
                    <a14:imgEffect>
                      <a14:brightnessContrast bright="-50000"/>
                    </a14:imgEffect>
                  </a14:imgLayer>
                </a14:imgProps>
              </a:ext>
              <a:ext uri="{28A0092B-C50C-407E-A947-70E740481C1C}">
                <a14:useLocalDpi xmlns:a14="http://schemas.microsoft.com/office/drawing/2010/main"/>
              </a:ext>
            </a:extLst>
          </a:blip>
          <a:srcRect/>
          <a:stretch>
            <a:fillRect/>
          </a:stretch>
        </p:blipFill>
        <p:spPr/>
      </p:pic>
      <p:sp>
        <p:nvSpPr>
          <p:cNvPr id="3" name="标题 2">
            <a:extLst>
              <a:ext uri="{FF2B5EF4-FFF2-40B4-BE49-F238E27FC236}">
                <a16:creationId xmlns:a16="http://schemas.microsoft.com/office/drawing/2014/main" id="{200B3D2B-613A-41BE-987D-E6A1324B456D}"/>
              </a:ext>
            </a:extLst>
          </p:cNvPr>
          <p:cNvSpPr>
            <a:spLocks noGrp="1"/>
          </p:cNvSpPr>
          <p:nvPr>
            <p:ph type="ctrTitle"/>
          </p:nvPr>
        </p:nvSpPr>
        <p:spPr bwMode="ltGray">
          <a:xfrm>
            <a:off x="1625748" y="3066183"/>
            <a:ext cx="6798250" cy="1674470"/>
          </a:xfrm>
        </p:spPr>
        <p:txBody>
          <a:bodyPr rtlCol="0"/>
          <a:lstStyle/>
          <a:p>
            <a:pPr rtl="0"/>
            <a:r>
              <a:rPr lang="en-US" altLang="zh-CN" dirty="0">
                <a:latin typeface="Microsoft YaHei UI" panose="020B0503020204020204" pitchFamily="34" charset="-122"/>
                <a:ea typeface="Microsoft YaHei UI" panose="020B0503020204020204" pitchFamily="34" charset="-122"/>
              </a:rPr>
              <a:t>7.9 </a:t>
            </a:r>
            <a:r>
              <a:rPr lang="zh-CN" altLang="en-US" dirty="0">
                <a:latin typeface="Microsoft YaHei UI" panose="020B0503020204020204" pitchFamily="34" charset="-122"/>
                <a:ea typeface="Microsoft YaHei UI" panose="020B0503020204020204" pitchFamily="34" charset="-122"/>
              </a:rPr>
              <a:t>软件可靠性</a:t>
            </a:r>
            <a:endParaRPr lang="en-US" altLang="zh-CN" dirty="0">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F6964141-6F81-4947-A236-746D94ED3F6F}"/>
              </a:ext>
            </a:extLst>
          </p:cNvPr>
          <p:cNvSpPr>
            <a:spLocks noGrp="1"/>
          </p:cNvSpPr>
          <p:nvPr>
            <p:ph type="sldNum" sz="quarter" idx="11"/>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25</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1769541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软件可靠性</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790113" y="1343906"/>
            <a:ext cx="6770080" cy="3933645"/>
          </a:xfrm>
        </p:spPr>
        <p:txBody>
          <a:bodyPr rtlCol="0"/>
          <a:lstStyle/>
          <a:p>
            <a:pPr rtl="0"/>
            <a:r>
              <a:rPr lang="zh-CN" altLang="en-US" sz="3200" dirty="0">
                <a:latin typeface="Microsoft YaHei UI" panose="020B0503020204020204" pitchFamily="34" charset="-122"/>
                <a:ea typeface="Microsoft YaHei UI" panose="020B0503020204020204" pitchFamily="34" charset="-122"/>
              </a:rPr>
              <a:t>软件可靠性是指程序</a:t>
            </a:r>
            <a:r>
              <a:rPr lang="zh-CN" altLang="en-US" sz="3200" dirty="0"/>
              <a:t>在给定的时间间隔内，按照规格说明书的规定成功的运行的概率。</a:t>
            </a:r>
            <a:endParaRPr lang="en-US" altLang="zh-CN" sz="3200" dirty="0"/>
          </a:p>
          <a:p>
            <a:pPr rtl="0"/>
            <a:endParaRPr lang="zh-CN" altLang="en-US" sz="3200" dirty="0">
              <a:latin typeface="Microsoft YaHei UI" panose="020B0503020204020204" pitchFamily="34" charset="-122"/>
              <a:ea typeface="Microsoft YaHei UI" panose="020B0503020204020204" pitchFamily="34" charset="-122"/>
            </a:endParaRP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26</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6C9B5130-E367-484D-8E5E-373C35D1E34D}"/>
              </a:ext>
            </a:extLst>
          </p:cNvPr>
          <p:cNvPicPr>
            <a:picLocks noGrp="1" noChangeAspect="1"/>
          </p:cNvPicPr>
          <p:nvPr>
            <p:ph type="pic" sz="quarter" idx="14"/>
          </p:nvPr>
        </p:nvPicPr>
        <p:blipFill>
          <a:blip r:embed="rId3"/>
          <a:srcRect l="20254" r="20254"/>
          <a:stretch>
            <a:fillRect/>
          </a:stretch>
        </p:blipFill>
        <p:spPr>
          <a:xfrm>
            <a:off x="7560193" y="1343906"/>
            <a:ext cx="4353640" cy="3933645"/>
          </a:xfrm>
        </p:spPr>
      </p:pic>
    </p:spTree>
    <p:extLst>
      <p:ext uri="{BB962C8B-B14F-4D97-AF65-F5344CB8AC3E}">
        <p14:creationId xmlns:p14="http://schemas.microsoft.com/office/powerpoint/2010/main" val="157567299"/>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p:txBody>
          <a:bodyPr rtlCol="0"/>
          <a:lstStyle/>
          <a:p>
            <a:pPr rtl="0"/>
            <a:r>
              <a:rPr lang="zh-CN" altLang="en-US" dirty="0"/>
              <a:t>软件可用性</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66081" y="1343906"/>
            <a:ext cx="7094112" cy="3933645"/>
          </a:xfrm>
        </p:spPr>
        <p:txBody>
          <a:bodyPr rtlCol="0"/>
          <a:lstStyle/>
          <a:p>
            <a:pPr rtl="0"/>
            <a:r>
              <a:rPr lang="zh-CN" altLang="en-US" sz="3600" dirty="0">
                <a:latin typeface="Microsoft YaHei UI" panose="020B0503020204020204" pitchFamily="34" charset="-122"/>
                <a:ea typeface="Microsoft YaHei UI" panose="020B0503020204020204" pitchFamily="34" charset="-122"/>
              </a:rPr>
              <a:t>软件可用性是程序在给定的时间点，按照规格说明书的规定，成功的运行的概率</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27</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E182B58B-0D45-4177-95CA-D5BF8A33E1DF}"/>
              </a:ext>
            </a:extLst>
          </p:cNvPr>
          <p:cNvPicPr>
            <a:picLocks noGrp="1" noChangeAspect="1"/>
          </p:cNvPicPr>
          <p:nvPr>
            <p:ph type="pic" sz="quarter" idx="14"/>
          </p:nvPr>
        </p:nvPicPr>
        <p:blipFill>
          <a:blip r:embed="rId3"/>
          <a:srcRect l="20254" r="20254"/>
          <a:stretch>
            <a:fillRect/>
          </a:stretch>
        </p:blipFill>
        <p:spPr>
          <a:xfrm>
            <a:off x="7560192" y="1344803"/>
            <a:ext cx="4165727" cy="3933645"/>
          </a:xfrm>
        </p:spPr>
      </p:pic>
    </p:spTree>
    <p:extLst>
      <p:ext uri="{BB962C8B-B14F-4D97-AF65-F5344CB8AC3E}">
        <p14:creationId xmlns:p14="http://schemas.microsoft.com/office/powerpoint/2010/main" val="150801068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提问</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28</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BA13CCC3-432F-4A73-AD45-D6F9563C328D}"/>
              </a:ext>
            </a:extLst>
          </p:cNvPr>
          <p:cNvSpPr txBox="1"/>
          <p:nvPr/>
        </p:nvSpPr>
        <p:spPr>
          <a:xfrm>
            <a:off x="677555" y="2024418"/>
            <a:ext cx="9198000" cy="1015663"/>
          </a:xfrm>
          <a:prstGeom prst="rect">
            <a:avLst/>
          </a:prstGeom>
          <a:noFill/>
        </p:spPr>
        <p:txBody>
          <a:bodyPr wrap="square" rtlCol="0">
            <a:spAutoFit/>
          </a:bodyPr>
          <a:lstStyle/>
          <a:p>
            <a:pPr lvl="0"/>
            <a:r>
              <a:rPr lang="zh-CN" altLang="zh-CN" sz="3200" b="1" dirty="0"/>
              <a:t>软件可靠性和可用性的定义和主要区别是什么？</a:t>
            </a:r>
          </a:p>
          <a:p>
            <a:endParaRPr lang="zh-CN" altLang="en-US" sz="2800" b="1" dirty="0"/>
          </a:p>
        </p:txBody>
      </p:sp>
    </p:spTree>
    <p:extLst>
      <p:ext uri="{BB962C8B-B14F-4D97-AF65-F5344CB8AC3E}">
        <p14:creationId xmlns:p14="http://schemas.microsoft.com/office/powerpoint/2010/main" val="26383066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内容占位符 3">
            <a:extLst>
              <a:ext uri="{FF2B5EF4-FFF2-40B4-BE49-F238E27FC236}">
                <a16:creationId xmlns:a16="http://schemas.microsoft.com/office/drawing/2014/main" id="{3B86E961-B76E-423F-995E-11B31E921437}"/>
              </a:ext>
            </a:extLst>
          </p:cNvPr>
          <p:cNvSpPr>
            <a:spLocks noGrp="1"/>
          </p:cNvSpPr>
          <p:nvPr>
            <p:ph sz="half" idx="1"/>
          </p:nvPr>
        </p:nvSpPr>
        <p:spPr>
          <a:xfrm>
            <a:off x="725648" y="624133"/>
            <a:ext cx="5167153" cy="5566299"/>
          </a:xfrm>
        </p:spPr>
        <p:txBody>
          <a:bodyPr rtlCol="0"/>
          <a:lstStyle/>
          <a:p>
            <a:pPr algn="l" rtl="0"/>
            <a:r>
              <a:rPr lang="zh-CN" altLang="en-US" sz="2400" i="0" dirty="0"/>
              <a:t>两者的区别</a:t>
            </a:r>
            <a:endParaRPr lang="en-US" altLang="zh-CN" sz="2400" i="0" dirty="0"/>
          </a:p>
          <a:p>
            <a:pPr algn="l" rtl="0"/>
            <a:r>
              <a:rPr lang="zh-CN" altLang="en-US" sz="2400" i="0" dirty="0"/>
              <a:t>可靠性是指从</a:t>
            </a:r>
            <a:r>
              <a:rPr lang="en-US" altLang="zh-CN" sz="2400" i="0" dirty="0"/>
              <a:t>0</a:t>
            </a:r>
            <a:r>
              <a:rPr lang="zh-CN" altLang="en-US" sz="2400" i="0" dirty="0"/>
              <a:t>到</a:t>
            </a:r>
            <a:r>
              <a:rPr lang="en-US" altLang="zh-CN" sz="2400" i="0" dirty="0"/>
              <a:t>t</a:t>
            </a:r>
            <a:r>
              <a:rPr lang="zh-CN" altLang="en-US" sz="2400" i="0" dirty="0"/>
              <a:t>这段时间间隔内系统没有失效。</a:t>
            </a:r>
            <a:endParaRPr lang="en-US" altLang="zh-CN" sz="2400" i="0" dirty="0"/>
          </a:p>
          <a:p>
            <a:pPr algn="l" rtl="0"/>
            <a:r>
              <a:rPr lang="zh-CN" altLang="en-US" sz="2400" i="0" dirty="0"/>
              <a:t>可用性只意味着时刻</a:t>
            </a:r>
            <a:r>
              <a:rPr lang="en-US" altLang="zh-CN" sz="2400" i="0" dirty="0"/>
              <a:t>t</a:t>
            </a:r>
            <a:r>
              <a:rPr lang="zh-CN" altLang="en-US" sz="2400" i="0" dirty="0"/>
              <a:t>系统是正常运行的</a:t>
            </a:r>
            <a:endParaRPr lang="en-US" altLang="zh-CN" sz="2400" dirty="0"/>
          </a:p>
          <a:p>
            <a:pPr algn="l" rtl="0"/>
            <a:endParaRPr lang="en-US" altLang="zh-CN" dirty="0"/>
          </a:p>
          <a:p>
            <a:pPr algn="l" rtl="0"/>
            <a:endParaRPr lang="en-US" altLang="zh-CN" dirty="0"/>
          </a:p>
          <a:p>
            <a:pPr algn="l" rtl="0"/>
            <a:endParaRPr lang="en-US" altLang="zh-CN" dirty="0"/>
          </a:p>
          <a:p>
            <a:pPr algn="l" rtl="0"/>
            <a:endParaRPr lang="en-US" altLang="zh-CN" dirty="0"/>
          </a:p>
          <a:p>
            <a:pPr algn="l" rtl="0"/>
            <a:endParaRPr lang="en-US" altLang="zh-CN" dirty="0"/>
          </a:p>
          <a:p>
            <a:pPr algn="l" rtl="0"/>
            <a:endParaRPr lang="en-US" altLang="zh-CN" dirty="0"/>
          </a:p>
          <a:p>
            <a:pPr algn="l" rtl="0"/>
            <a:r>
              <a:rPr lang="en-US" altLang="zh-CN" dirty="0"/>
              <a:t> </a:t>
            </a:r>
            <a:endParaRPr lang="zh-CN" altLang="en-US" dirty="0"/>
          </a:p>
        </p:txBody>
      </p:sp>
      <p:sp>
        <p:nvSpPr>
          <p:cNvPr id="6" name="灯片编号占位符 5">
            <a:extLst>
              <a:ext uri="{FF2B5EF4-FFF2-40B4-BE49-F238E27FC236}">
                <a16:creationId xmlns:a16="http://schemas.microsoft.com/office/drawing/2014/main" id="{70202D98-AA1E-41BB-B94E-180311759C13}"/>
              </a:ext>
            </a:extLst>
          </p:cNvPr>
          <p:cNvSpPr>
            <a:spLocks noGrp="1"/>
          </p:cNvSpPr>
          <p:nvPr>
            <p:ph type="sldNum" sz="quarter" idx="15"/>
          </p:nvPr>
        </p:nvSpPr>
        <p:spPr/>
        <p:txBody>
          <a:bodyPr rtlCol="0"/>
          <a:lstStyle/>
          <a:p>
            <a:pPr rtl="0"/>
            <a:fld id="{19B51A1E-902D-48AF-9020-955120F399B6}" type="slidenum">
              <a:rPr lang="en-US" altLang="zh-CN" smtClean="0"/>
              <a:pPr rtl="0"/>
              <a:t>29</a:t>
            </a:fld>
            <a:endParaRPr lang="zh-CN" altLang="en-US"/>
          </a:p>
        </p:txBody>
      </p:sp>
      <p:sp>
        <p:nvSpPr>
          <p:cNvPr id="8" name="标题 7" hidden="1">
            <a:extLst>
              <a:ext uri="{FF2B5EF4-FFF2-40B4-BE49-F238E27FC236}">
                <a16:creationId xmlns:a16="http://schemas.microsoft.com/office/drawing/2014/main" id="{D4D7552C-2487-44D3-B47B-039B6E9A6EC6}"/>
              </a:ext>
            </a:extLst>
          </p:cNvPr>
          <p:cNvSpPr>
            <a:spLocks noGrp="1"/>
          </p:cNvSpPr>
          <p:nvPr>
            <p:ph type="title"/>
          </p:nvPr>
        </p:nvSpPr>
        <p:spPr/>
        <p:txBody>
          <a:bodyPr rtlCol="0"/>
          <a:lstStyle/>
          <a:p>
            <a:r>
              <a:rPr lang="zh-CN" altLang="en-US" dirty="0"/>
              <a:t>图像幻灯片</a:t>
            </a:r>
            <a:endParaRPr lang="zh-cn" dirty="0"/>
          </a:p>
        </p:txBody>
      </p:sp>
      <p:pic>
        <p:nvPicPr>
          <p:cNvPr id="9" name="图片占位符 8" descr="带编号的跑道">
            <a:extLst>
              <a:ext uri="{FF2B5EF4-FFF2-40B4-BE49-F238E27FC236}">
                <a16:creationId xmlns:a16="http://schemas.microsoft.com/office/drawing/2014/main" id="{0696A4C5-7918-4F00-8A44-96747CE8A92C}"/>
              </a:ext>
            </a:extLst>
          </p:cNvPr>
          <p:cNvPicPr>
            <a:picLocks noGrp="1" noChangeAspect="1"/>
          </p:cNvPicPr>
          <p:nvPr>
            <p:ph type="pic" sz="quarter" idx="14"/>
          </p:nvPr>
        </p:nvPicPr>
        <p:blipFill>
          <a:blip r:embed="rId3"/>
          <a:stretch>
            <a:fillRect/>
          </a:stretch>
        </p:blipFill>
        <p:spPr>
          <a:xfrm>
            <a:off x="6299200" y="432818"/>
            <a:ext cx="5472113" cy="5757614"/>
          </a:xfrm>
        </p:spPr>
      </p:pic>
    </p:spTree>
    <p:extLst>
      <p:ext uri="{BB962C8B-B14F-4D97-AF65-F5344CB8AC3E}">
        <p14:creationId xmlns:p14="http://schemas.microsoft.com/office/powerpoint/2010/main" val="7085557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调试</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6438D0F1-E0A8-4502-B729-3A508EB075CF}"/>
              </a:ext>
            </a:extLst>
          </p:cNvPr>
          <p:cNvSpPr txBox="1"/>
          <p:nvPr/>
        </p:nvSpPr>
        <p:spPr>
          <a:xfrm>
            <a:off x="432000" y="1379621"/>
            <a:ext cx="9198000" cy="5632311"/>
          </a:xfrm>
          <a:prstGeom prst="rect">
            <a:avLst/>
          </a:prstGeom>
          <a:noFill/>
        </p:spPr>
        <p:txBody>
          <a:bodyPr wrap="square" rtlCol="0">
            <a:spAutoFit/>
          </a:bodyPr>
          <a:lstStyle/>
          <a:p>
            <a:r>
              <a:rPr lang="zh-CN" altLang="en-US" sz="4000" dirty="0"/>
              <a:t>调试出现在成功的测试之后，也就是说，调试是在测试发现错误之后排除错误的过程</a:t>
            </a:r>
            <a:endParaRPr lang="en-US" altLang="zh-CN" sz="4000" dirty="0"/>
          </a:p>
          <a:p>
            <a:r>
              <a:rPr lang="zh-CN" altLang="en-US" sz="4000" dirty="0"/>
              <a:t>当评估测试结果，若期望与实际表现不一致时，即出现“症状”，也是指错误的外部表现和其内在原因之间没有明显的关系，调试是研究这一关系的智力过程</a:t>
            </a:r>
            <a:r>
              <a:rPr lang="en-US" altLang="zh-CN" dirty="0"/>
              <a:t>【2】</a:t>
            </a:r>
            <a:endParaRPr lang="zh-CN" altLang="en-US" dirty="0"/>
          </a:p>
          <a:p>
            <a:endParaRPr lang="en-US" altLang="zh-CN" sz="4000" dirty="0"/>
          </a:p>
          <a:p>
            <a:endParaRPr lang="zh-CN" altLang="en-US" sz="4000" dirty="0"/>
          </a:p>
        </p:txBody>
      </p:sp>
    </p:spTree>
    <p:extLst>
      <p:ext uri="{BB962C8B-B14F-4D97-AF65-F5344CB8AC3E}">
        <p14:creationId xmlns:p14="http://schemas.microsoft.com/office/powerpoint/2010/main" val="5958238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30</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7" name="文本框 6">
                <a:extLst>
                  <a:ext uri="{FF2B5EF4-FFF2-40B4-BE49-F238E27FC236}">
                    <a16:creationId xmlns:a16="http://schemas.microsoft.com/office/drawing/2014/main" id="{446D22A1-87C9-4A3E-A2BE-A0B64B120236}"/>
                  </a:ext>
                </a:extLst>
              </p:cNvPr>
              <p:cNvSpPr txBox="1"/>
              <p:nvPr/>
            </p:nvSpPr>
            <p:spPr>
              <a:xfrm>
                <a:off x="763479" y="1091953"/>
                <a:ext cx="8780015" cy="3593291"/>
              </a:xfrm>
              <a:prstGeom prst="rect">
                <a:avLst/>
              </a:prstGeom>
              <a:noFill/>
            </p:spPr>
            <p:txBody>
              <a:bodyPr wrap="square" rtlCol="0">
                <a:spAutoFit/>
              </a:bodyPr>
              <a:lstStyle/>
              <a:p>
                <a:r>
                  <a:rPr lang="zh-CN" altLang="en-US" sz="2400" dirty="0"/>
                  <a:t>假设系统在一段时间内，故障停机的时间分别为</a:t>
                </a:r>
                <a:r>
                  <a:rPr lang="en-US" altLang="zh-CN" sz="2400" dirty="0"/>
                  <a:t>t1,t2…..</a:t>
                </a:r>
                <a:r>
                  <a:rPr lang="zh-CN" altLang="en-US" sz="2400" dirty="0"/>
                  <a:t>，正常运行时间为</a:t>
                </a:r>
                <a:r>
                  <a:rPr lang="en-US" altLang="zh-CN" sz="2400" dirty="0"/>
                  <a:t>T1,T2…..</a:t>
                </a:r>
              </a:p>
              <a:p>
                <a:r>
                  <a:rPr lang="zh-CN" altLang="en-US" sz="2400" dirty="0"/>
                  <a:t>则可以得出系统的稳态可用性为：</a:t>
                </a:r>
                <a:endParaRPr lang="en-US" altLang="zh-CN" sz="2400" dirty="0"/>
              </a:p>
              <a:p>
                <a:r>
                  <a:rPr lang="en-US" altLang="zh-CN" dirty="0"/>
                  <a:t>	</a:t>
                </a:r>
                <a:r>
                  <a:rPr lang="en-US" altLang="zh-CN" sz="2800" dirty="0"/>
                  <a:t>A=</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num>
                      <m:den>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𝑇</m:t>
                        </m:r>
                        <m:r>
                          <a:rPr lang="en-US" altLang="zh-CN" sz="2800" b="0" i="1" smtClean="0">
                            <a:latin typeface="Cambria Math" panose="02040503050406030204" pitchFamily="18" charset="0"/>
                          </a:rPr>
                          <m:t>′′</m:t>
                        </m:r>
                      </m:den>
                    </m:f>
                  </m:oMath>
                </a14:m>
                <a:r>
                  <a:rPr lang="en-US" altLang="zh-CN" sz="2800" dirty="0"/>
                  <a:t> </a:t>
                </a:r>
              </a:p>
              <a:p>
                <a:r>
                  <a:rPr lang="en-US" altLang="zh-CN" sz="2800" dirty="0"/>
                  <a:t>	 </a:t>
                </a:r>
                <a14:m>
                  <m:oMath xmlns:m="http://schemas.openxmlformats.org/officeDocument/2006/math">
                    <m:r>
                      <a:rPr lang="en-US" altLang="zh-CN" sz="2800" i="1">
                        <a:latin typeface="Cambria Math" panose="02040503050406030204" pitchFamily="18" charset="0"/>
                      </a:rPr>
                      <m:t>𝑇</m:t>
                    </m:r>
                    <m:r>
                      <a:rPr lang="en-US" altLang="zh-CN" sz="2800" i="1">
                        <a:latin typeface="Cambria Math" panose="02040503050406030204" pitchFamily="18" charset="0"/>
                      </a:rPr>
                      <m:t>′</m:t>
                    </m:r>
                  </m:oMath>
                </a14:m>
                <a:r>
                  <a:rPr lang="en-US" altLang="zh-CN" dirty="0"/>
                  <a:t>=∑</a:t>
                </a:r>
                <a:r>
                  <a:rPr lang="en-US" altLang="zh-CN" dirty="0" err="1"/>
                  <a:t>ti</a:t>
                </a:r>
                <a:r>
                  <a:rPr lang="en-US" altLang="zh-CN" dirty="0"/>
                  <a:t>    </a:t>
                </a:r>
                <a14:m>
                  <m:oMath xmlns:m="http://schemas.openxmlformats.org/officeDocument/2006/math">
                    <m:r>
                      <a:rPr lang="en-US" altLang="zh-CN" sz="2800" i="1">
                        <a:latin typeface="Cambria Math" panose="02040503050406030204" pitchFamily="18" charset="0"/>
                      </a:rPr>
                      <m:t>𝑇</m:t>
                    </m:r>
                    <m:r>
                      <a:rPr lang="en-US" altLang="zh-CN" sz="2800" i="1">
                        <a:latin typeface="Cambria Math" panose="02040503050406030204" pitchFamily="18" charset="0"/>
                      </a:rPr>
                      <m:t>′′</m:t>
                    </m:r>
                  </m:oMath>
                </a14:m>
                <a:r>
                  <a:rPr lang="en-US" altLang="zh-CN" dirty="0"/>
                  <a:t>=∑Ti</a:t>
                </a:r>
              </a:p>
              <a:p>
                <a:r>
                  <a:rPr lang="zh-CN" altLang="en-US" sz="2400" dirty="0"/>
                  <a:t>若引入系统平均无故障事件</a:t>
                </a:r>
                <a:r>
                  <a:rPr lang="en-US" altLang="zh-CN" sz="2400" dirty="0"/>
                  <a:t>MTTF</a:t>
                </a:r>
                <a:r>
                  <a:rPr lang="zh-CN" altLang="en-US" sz="2400" dirty="0"/>
                  <a:t>和平均维修时间</a:t>
                </a:r>
                <a:r>
                  <a:rPr lang="en-US" altLang="zh-CN" sz="2400" dirty="0"/>
                  <a:t>MTTR</a:t>
                </a:r>
                <a:r>
                  <a:rPr lang="zh-CN" altLang="en-US" sz="2400" dirty="0"/>
                  <a:t>，则可改写为</a:t>
                </a:r>
                <a:endParaRPr lang="en-US" altLang="zh-CN" sz="2400" dirty="0"/>
              </a:p>
              <a:p>
                <a:r>
                  <a:rPr lang="en-US" altLang="zh-CN" dirty="0"/>
                  <a:t>	</a:t>
                </a:r>
                <a:r>
                  <a:rPr lang="en-US" altLang="zh-CN" sz="2800" dirty="0"/>
                  <a:t>A=</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𝑀𝑇𝑇𝐹</m:t>
                        </m:r>
                      </m:num>
                      <m:den>
                        <m:r>
                          <a:rPr lang="en-US" altLang="zh-CN" sz="2800" b="0" i="1" smtClean="0">
                            <a:latin typeface="Cambria Math" panose="02040503050406030204" pitchFamily="18" charset="0"/>
                          </a:rPr>
                          <m:t>𝑀𝑇𝑇𝐹</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𝑀𝑇𝑇𝑅</m:t>
                        </m:r>
                      </m:den>
                    </m:f>
                  </m:oMath>
                </a14:m>
                <a:endParaRPr lang="zh-CN" altLang="en-US" dirty="0"/>
              </a:p>
            </p:txBody>
          </p:sp>
        </mc:Choice>
        <mc:Fallback xmlns="">
          <p:sp>
            <p:nvSpPr>
              <p:cNvPr id="7" name="文本框 6">
                <a:extLst>
                  <a:ext uri="{FF2B5EF4-FFF2-40B4-BE49-F238E27FC236}">
                    <a16:creationId xmlns:a16="http://schemas.microsoft.com/office/drawing/2014/main" id="{446D22A1-87C9-4A3E-A2BE-A0B64B120236}"/>
                  </a:ext>
                </a:extLst>
              </p:cNvPr>
              <p:cNvSpPr txBox="1">
                <a:spLocks noRot="1" noChangeAspect="1" noMove="1" noResize="1" noEditPoints="1" noAdjustHandles="1" noChangeArrowheads="1" noChangeShapeType="1" noTextEdit="1"/>
              </p:cNvSpPr>
              <p:nvPr/>
            </p:nvSpPr>
            <p:spPr>
              <a:xfrm>
                <a:off x="763479" y="1091953"/>
                <a:ext cx="8780015" cy="3593291"/>
              </a:xfrm>
              <a:prstGeom prst="rect">
                <a:avLst/>
              </a:prstGeom>
              <a:blipFill>
                <a:blip r:embed="rId3"/>
                <a:stretch>
                  <a:fillRect l="-1041" t="-1864" b="-1017"/>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4265712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估算平均无故障时间的方法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31</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332C36D4-A3D2-4C07-A034-C6E696D42660}"/>
              </a:ext>
            </a:extLst>
          </p:cNvPr>
          <p:cNvSpPr txBox="1"/>
          <p:nvPr/>
        </p:nvSpPr>
        <p:spPr>
          <a:xfrm>
            <a:off x="432000" y="1198178"/>
            <a:ext cx="8434551" cy="3231654"/>
          </a:xfrm>
          <a:prstGeom prst="rect">
            <a:avLst/>
          </a:prstGeom>
          <a:noFill/>
        </p:spPr>
        <p:txBody>
          <a:bodyPr wrap="square" rtlCol="0">
            <a:spAutoFit/>
          </a:bodyPr>
          <a:lstStyle/>
          <a:p>
            <a:r>
              <a:rPr lang="zh-CN" altLang="en-US" sz="2800" dirty="0"/>
              <a:t>符号：</a:t>
            </a:r>
            <a:endParaRPr lang="en-US" altLang="zh-CN" sz="2800" dirty="0"/>
          </a:p>
          <a:p>
            <a:r>
              <a:rPr lang="en-US" altLang="zh-CN" sz="2800" dirty="0"/>
              <a:t>	E</a:t>
            </a:r>
            <a:r>
              <a:rPr lang="en-US" altLang="zh-CN" sz="1600" dirty="0"/>
              <a:t>T</a:t>
            </a:r>
            <a:r>
              <a:rPr lang="en-US" altLang="zh-CN" sz="2800" dirty="0"/>
              <a:t> :</a:t>
            </a:r>
            <a:r>
              <a:rPr lang="zh-CN" altLang="en-US" sz="2800" dirty="0"/>
              <a:t>测试之前程序中错误总数</a:t>
            </a:r>
            <a:endParaRPr lang="en-US" altLang="zh-CN" sz="1600" dirty="0"/>
          </a:p>
          <a:p>
            <a:r>
              <a:rPr lang="en-US" altLang="zh-CN" sz="2800" dirty="0"/>
              <a:t>	I</a:t>
            </a:r>
            <a:r>
              <a:rPr lang="en-US" altLang="zh-CN" sz="1600" dirty="0"/>
              <a:t>T </a:t>
            </a:r>
            <a:r>
              <a:rPr lang="zh-CN" altLang="en-US" sz="1600" dirty="0"/>
              <a:t>  </a:t>
            </a:r>
            <a:r>
              <a:rPr lang="en-US" altLang="zh-CN" sz="3200" dirty="0"/>
              <a:t>:</a:t>
            </a:r>
            <a:r>
              <a:rPr lang="zh-CN" altLang="en-US" sz="2800" dirty="0"/>
              <a:t>程序长度</a:t>
            </a:r>
            <a:endParaRPr lang="en-US" altLang="zh-CN" sz="2800" dirty="0"/>
          </a:p>
          <a:p>
            <a:r>
              <a:rPr lang="en-US" altLang="zh-CN" sz="2800" dirty="0"/>
              <a:t>	t  :</a:t>
            </a:r>
            <a:r>
              <a:rPr lang="zh-CN" altLang="en-US" sz="2800" dirty="0"/>
              <a:t>测试时间</a:t>
            </a:r>
            <a:endParaRPr lang="en-US" altLang="zh-CN" sz="2800" dirty="0"/>
          </a:p>
          <a:p>
            <a:r>
              <a:rPr lang="en-US" altLang="zh-CN" sz="2800" dirty="0"/>
              <a:t>	E</a:t>
            </a:r>
            <a:r>
              <a:rPr lang="en-US" altLang="zh-CN" sz="2000" dirty="0"/>
              <a:t>d</a:t>
            </a:r>
            <a:r>
              <a:rPr lang="en-US" altLang="zh-CN" sz="2800" dirty="0"/>
              <a:t>(t): </a:t>
            </a:r>
            <a:r>
              <a:rPr lang="zh-CN" altLang="en-US" sz="2800" dirty="0"/>
              <a:t>在</a:t>
            </a:r>
            <a:r>
              <a:rPr lang="en-US" altLang="zh-CN" sz="2800" dirty="0"/>
              <a:t>0</a:t>
            </a:r>
            <a:r>
              <a:rPr lang="zh-CN" altLang="en-US" sz="2800" dirty="0"/>
              <a:t>至</a:t>
            </a:r>
            <a:r>
              <a:rPr lang="en-US" altLang="zh-CN" sz="2800" dirty="0"/>
              <a:t>t</a:t>
            </a:r>
            <a:r>
              <a:rPr lang="zh-CN" altLang="en-US" sz="2800" dirty="0"/>
              <a:t>时间内发现的错误数</a:t>
            </a:r>
            <a:endParaRPr lang="en-US" altLang="zh-CN" sz="2800" dirty="0"/>
          </a:p>
          <a:p>
            <a:r>
              <a:rPr lang="en-US" altLang="zh-CN" sz="2800" dirty="0"/>
              <a:t>	</a:t>
            </a:r>
            <a:r>
              <a:rPr lang="en-US" altLang="zh-CN" sz="2800" dirty="0" err="1"/>
              <a:t>E</a:t>
            </a:r>
            <a:r>
              <a:rPr lang="en-US" altLang="zh-CN" sz="2000" dirty="0" err="1"/>
              <a:t>c</a:t>
            </a:r>
            <a:r>
              <a:rPr lang="en-US" altLang="zh-CN" sz="2800" dirty="0"/>
              <a:t>(t): </a:t>
            </a:r>
            <a:r>
              <a:rPr lang="zh-CN" altLang="en-US" sz="2800" dirty="0"/>
              <a:t>在</a:t>
            </a:r>
            <a:r>
              <a:rPr lang="en-US" altLang="zh-CN" sz="2800" dirty="0"/>
              <a:t>0</a:t>
            </a:r>
            <a:r>
              <a:rPr lang="zh-CN" altLang="en-US" sz="2800" dirty="0"/>
              <a:t>至</a:t>
            </a:r>
            <a:r>
              <a:rPr lang="en-US" altLang="zh-CN" sz="2800" dirty="0"/>
              <a:t>t</a:t>
            </a:r>
            <a:r>
              <a:rPr lang="zh-CN" altLang="en-US" sz="2800" dirty="0"/>
              <a:t>时间内改正的错误数</a:t>
            </a:r>
            <a:endParaRPr lang="en-US" altLang="zh-CN" sz="2800" dirty="0"/>
          </a:p>
          <a:p>
            <a:endParaRPr lang="zh-CN" altLang="en-US" sz="2800" dirty="0"/>
          </a:p>
        </p:txBody>
      </p:sp>
    </p:spTree>
    <p:extLst>
      <p:ext uri="{BB962C8B-B14F-4D97-AF65-F5344CB8AC3E}">
        <p14:creationId xmlns:p14="http://schemas.microsoft.com/office/powerpoint/2010/main" val="207174476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a:xfrm>
            <a:off x="432000" y="432000"/>
            <a:ext cx="9198000" cy="432000"/>
          </a:xfrm>
        </p:spPr>
        <p:txBody>
          <a:bodyPr rtlCol="0"/>
          <a:lstStyle/>
          <a:p>
            <a:pPr rtl="0"/>
            <a:r>
              <a:rPr lang="zh-CN" altLang="en-US" dirty="0">
                <a:latin typeface="Microsoft YaHei UI" panose="020B0503020204020204" pitchFamily="34" charset="-122"/>
                <a:ea typeface="Microsoft YaHei UI" panose="020B0503020204020204" pitchFamily="34" charset="-122"/>
              </a:rPr>
              <a:t>基本假定</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32</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D0F9CBFA-D622-41ED-ADD3-336D9D689ACB}"/>
                  </a:ext>
                </a:extLst>
              </p:cNvPr>
              <p:cNvSpPr txBox="1"/>
              <p:nvPr/>
            </p:nvSpPr>
            <p:spPr>
              <a:xfrm>
                <a:off x="432000" y="1072054"/>
                <a:ext cx="9490842" cy="1815882"/>
              </a:xfrm>
              <a:prstGeom prst="rect">
                <a:avLst/>
              </a:prstGeom>
              <a:noFill/>
            </p:spPr>
            <p:txBody>
              <a:bodyPr wrap="square" rtlCol="0">
                <a:spAutoFit/>
              </a:bodyPr>
              <a:lstStyle/>
              <a:p>
                <a:r>
                  <a:rPr lang="en-US" altLang="zh-CN" sz="2800" dirty="0"/>
                  <a:t>1)</a:t>
                </a:r>
                <a:r>
                  <a:rPr lang="zh-CN" altLang="en-US" sz="2800" dirty="0"/>
                  <a:t>通常，单位长度里的错误数近似为常数</a:t>
                </a:r>
                <a:endParaRPr lang="en-US" altLang="zh-CN" sz="2800" dirty="0"/>
              </a:p>
              <a:p>
                <a:r>
                  <a:rPr lang="en-US" altLang="zh-CN" sz="2800" dirty="0"/>
                  <a:t>			0.5</a:t>
                </a:r>
                <a:r>
                  <a:rPr lang="zh-CN" altLang="en-US" sz="2800" dirty="0"/>
                  <a:t>*</a:t>
                </a:r>
                <a14:m>
                  <m:oMath xmlns:m="http://schemas.openxmlformats.org/officeDocument/2006/math">
                    <m:sSup>
                      <m:sSupPr>
                        <m:ctrlPr>
                          <a:rPr lang="en-US" altLang="zh-CN" sz="2800" i="1" dirty="0" smtClean="0">
                            <a:latin typeface="Cambria Math" panose="02040503050406030204" pitchFamily="18" charset="0"/>
                          </a:rPr>
                        </m:ctrlPr>
                      </m:sSupPr>
                      <m:e>
                        <m:r>
                          <a:rPr lang="en-US" altLang="zh-CN" sz="2800" i="1" dirty="0">
                            <a:latin typeface="Cambria Math" panose="02040503050406030204" pitchFamily="18" charset="0"/>
                          </a:rPr>
                          <m:t>1</m:t>
                        </m:r>
                        <m:r>
                          <a:rPr lang="en-US" altLang="zh-CN" sz="2800" i="1" dirty="0" smtClean="0">
                            <a:latin typeface="Cambria Math" panose="02040503050406030204" pitchFamily="18" charset="0"/>
                          </a:rPr>
                          <m:t>0</m:t>
                        </m:r>
                      </m:e>
                      <m:sup>
                        <m:r>
                          <a:rPr lang="en-US" altLang="zh-CN" sz="2800" i="1" dirty="0">
                            <a:latin typeface="Cambria Math" panose="02040503050406030204" pitchFamily="18" charset="0"/>
                          </a:rPr>
                          <m:t>−2</m:t>
                        </m:r>
                      </m:sup>
                    </m:sSup>
                  </m:oMath>
                </a14:m>
                <a:r>
                  <a:rPr lang="en-US" altLang="zh-CN" sz="2800" dirty="0"/>
                  <a:t>≤E</a:t>
                </a:r>
                <a:r>
                  <a:rPr lang="en-US" altLang="zh-CN" sz="1600" dirty="0"/>
                  <a:t>T</a:t>
                </a:r>
                <a:r>
                  <a:rPr lang="en-US" altLang="zh-CN" sz="2800" dirty="0"/>
                  <a:t>/I</a:t>
                </a:r>
                <a:r>
                  <a:rPr lang="en-US" altLang="zh-CN" sz="1600" dirty="0"/>
                  <a:t>T</a:t>
                </a:r>
                <a:r>
                  <a:rPr lang="en-US" altLang="zh-CN" sz="2800" dirty="0"/>
                  <a:t> ≤2</a:t>
                </a:r>
                <a:r>
                  <a:rPr lang="zh-CN" altLang="en-US" sz="2800" dirty="0"/>
                  <a:t>*</a:t>
                </a:r>
                <a:r>
                  <a:rPr lang="en-US" altLang="zh-CN" sz="2800" dirty="0"/>
                  <a:t> </a:t>
                </a:r>
                <a14:m>
                  <m:oMath xmlns:m="http://schemas.openxmlformats.org/officeDocument/2006/math">
                    <m:sSup>
                      <m:sSupPr>
                        <m:ctrlPr>
                          <a:rPr lang="en-US" altLang="zh-CN" sz="2800" i="1" dirty="0">
                            <a:latin typeface="Cambria Math" panose="02040503050406030204" pitchFamily="18" charset="0"/>
                          </a:rPr>
                        </m:ctrlPr>
                      </m:sSupPr>
                      <m:e>
                        <m:r>
                          <a:rPr lang="en-US" altLang="zh-CN" sz="2800" i="1" dirty="0">
                            <a:latin typeface="Cambria Math" panose="02040503050406030204" pitchFamily="18" charset="0"/>
                          </a:rPr>
                          <m:t>10</m:t>
                        </m:r>
                      </m:e>
                      <m:sup>
                        <m:r>
                          <a:rPr lang="en-US" altLang="zh-CN" sz="2800" i="1" dirty="0">
                            <a:latin typeface="Cambria Math" panose="02040503050406030204" pitchFamily="18" charset="0"/>
                          </a:rPr>
                          <m:t>−2</m:t>
                        </m:r>
                      </m:sup>
                    </m:sSup>
                  </m:oMath>
                </a14:m>
                <a:endParaRPr lang="en-US" altLang="zh-CN" sz="2800" dirty="0"/>
              </a:p>
              <a:p>
                <a:endParaRPr lang="en-US" altLang="zh-CN" sz="2800" dirty="0"/>
              </a:p>
              <a:p>
                <a:endParaRPr lang="zh-CN" altLang="en-US" sz="2800" dirty="0"/>
              </a:p>
            </p:txBody>
          </p:sp>
        </mc:Choice>
        <mc:Fallback xmlns="">
          <p:sp>
            <p:nvSpPr>
              <p:cNvPr id="3" name="文本框 2">
                <a:extLst>
                  <a:ext uri="{FF2B5EF4-FFF2-40B4-BE49-F238E27FC236}">
                    <a16:creationId xmlns:a16="http://schemas.microsoft.com/office/drawing/2014/main" id="{D0F9CBFA-D622-41ED-ADD3-336D9D689ACB}"/>
                  </a:ext>
                </a:extLst>
              </p:cNvPr>
              <p:cNvSpPr txBox="1">
                <a:spLocks noRot="1" noChangeAspect="1" noMove="1" noResize="1" noEditPoints="1" noAdjustHandles="1" noChangeArrowheads="1" noChangeShapeType="1" noTextEdit="1"/>
              </p:cNvSpPr>
              <p:nvPr/>
            </p:nvSpPr>
            <p:spPr>
              <a:xfrm>
                <a:off x="432000" y="1072054"/>
                <a:ext cx="9490842" cy="1815882"/>
              </a:xfrm>
              <a:prstGeom prst="rect">
                <a:avLst/>
              </a:prstGeom>
              <a:blipFill>
                <a:blip r:embed="rId3"/>
                <a:stretch>
                  <a:fillRect l="-1349" t="-4698"/>
                </a:stretch>
              </a:blipFill>
            </p:spPr>
            <p:txBody>
              <a:bodyPr/>
              <a:lstStyle/>
              <a:p>
                <a:r>
                  <a:rPr lang="zh-CN" altLang="en-US">
                    <a:noFill/>
                  </a:rPr>
                  <a:t> </a:t>
                </a:r>
              </a:p>
            </p:txBody>
          </p:sp>
        </mc:Fallback>
      </mc:AlternateContent>
      <p:pic>
        <p:nvPicPr>
          <p:cNvPr id="5" name="图片 4">
            <a:extLst>
              <a:ext uri="{FF2B5EF4-FFF2-40B4-BE49-F238E27FC236}">
                <a16:creationId xmlns:a16="http://schemas.microsoft.com/office/drawing/2014/main" id="{E884654C-256F-4E12-9AD4-91EEA960CE15}"/>
              </a:ext>
            </a:extLst>
          </p:cNvPr>
          <p:cNvPicPr>
            <a:picLocks noChangeAspect="1"/>
          </p:cNvPicPr>
          <p:nvPr/>
        </p:nvPicPr>
        <p:blipFill>
          <a:blip r:embed="rId4"/>
          <a:stretch>
            <a:fillRect/>
          </a:stretch>
        </p:blipFill>
        <p:spPr>
          <a:xfrm>
            <a:off x="986680" y="1979995"/>
            <a:ext cx="8088640" cy="4145639"/>
          </a:xfrm>
          <a:prstGeom prst="rect">
            <a:avLst/>
          </a:prstGeom>
        </p:spPr>
      </p:pic>
      <p:sp>
        <p:nvSpPr>
          <p:cNvPr id="6" name="文本框 5">
            <a:extLst>
              <a:ext uri="{FF2B5EF4-FFF2-40B4-BE49-F238E27FC236}">
                <a16:creationId xmlns:a16="http://schemas.microsoft.com/office/drawing/2014/main" id="{186EB45A-0EA0-4E1B-82CF-7A03BEF50EEA}"/>
              </a:ext>
            </a:extLst>
          </p:cNvPr>
          <p:cNvSpPr txBox="1"/>
          <p:nvPr/>
        </p:nvSpPr>
        <p:spPr>
          <a:xfrm>
            <a:off x="3693160" y="6119419"/>
            <a:ext cx="4805680" cy="369332"/>
          </a:xfrm>
          <a:prstGeom prst="rect">
            <a:avLst/>
          </a:prstGeom>
          <a:noFill/>
        </p:spPr>
        <p:txBody>
          <a:bodyPr wrap="square" rtlCol="0">
            <a:spAutoFit/>
          </a:bodyPr>
          <a:lstStyle/>
          <a:p>
            <a:r>
              <a:rPr lang="zh-CN" altLang="en-US" dirty="0"/>
              <a:t>引入的缺陷率和工作年数的关系</a:t>
            </a:r>
          </a:p>
        </p:txBody>
      </p:sp>
    </p:spTree>
    <p:extLst>
      <p:ext uri="{BB962C8B-B14F-4D97-AF65-F5344CB8AC3E}">
        <p14:creationId xmlns:p14="http://schemas.microsoft.com/office/powerpoint/2010/main" val="8963663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r>
              <a:rPr lang="zh-CN" altLang="en-US" dirty="0"/>
              <a:t>基本假定</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33</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AD2EF5B4-6E25-46DF-B6B2-AF3F42E441A2}"/>
              </a:ext>
            </a:extLst>
          </p:cNvPr>
          <p:cNvSpPr txBox="1"/>
          <p:nvPr/>
        </p:nvSpPr>
        <p:spPr>
          <a:xfrm>
            <a:off x="609600" y="1046480"/>
            <a:ext cx="9020400" cy="5109091"/>
          </a:xfrm>
          <a:prstGeom prst="rect">
            <a:avLst/>
          </a:prstGeom>
          <a:noFill/>
        </p:spPr>
        <p:txBody>
          <a:bodyPr wrap="square" rtlCol="0">
            <a:spAutoFit/>
          </a:bodyPr>
          <a:lstStyle/>
          <a:p>
            <a:pPr lvl="0"/>
            <a:endParaRPr lang="en-US" altLang="zh-CN" sz="2800" dirty="0">
              <a:solidFill>
                <a:srgbClr val="000000"/>
              </a:solidFill>
            </a:endParaRPr>
          </a:p>
          <a:p>
            <a:pPr lvl="0"/>
            <a:r>
              <a:rPr lang="en-US" altLang="zh-CN" sz="2800" dirty="0">
                <a:solidFill>
                  <a:srgbClr val="000000"/>
                </a:solidFill>
              </a:rPr>
              <a:t>2)</a:t>
            </a:r>
            <a:r>
              <a:rPr lang="zh-CN" altLang="en-US" sz="2800" dirty="0">
                <a:solidFill>
                  <a:srgbClr val="000000"/>
                </a:solidFill>
              </a:rPr>
              <a:t>失效率正比于软件中剩余的（潜藏的）错误数，而平均无故障时间与剩余的错误数成反比</a:t>
            </a:r>
            <a:endParaRPr lang="en-US" altLang="zh-CN" sz="2800" dirty="0">
              <a:solidFill>
                <a:srgbClr val="000000"/>
              </a:solidFill>
            </a:endParaRPr>
          </a:p>
          <a:p>
            <a:pPr lvl="0"/>
            <a:endParaRPr lang="en-US" altLang="zh-CN" sz="2800" dirty="0">
              <a:solidFill>
                <a:srgbClr val="000000"/>
              </a:solidFill>
            </a:endParaRPr>
          </a:p>
          <a:p>
            <a:pPr lvl="0"/>
            <a:r>
              <a:rPr lang="en-US" altLang="zh-CN" sz="2800" dirty="0">
                <a:solidFill>
                  <a:srgbClr val="000000"/>
                </a:solidFill>
              </a:rPr>
              <a:t>3)</a:t>
            </a:r>
            <a:r>
              <a:rPr lang="zh-CN" altLang="en-US" sz="2800" dirty="0">
                <a:solidFill>
                  <a:srgbClr val="000000"/>
                </a:solidFill>
              </a:rPr>
              <a:t>同时，简化了讨论，假设发现的每一个错误都被立即正确改正了。</a:t>
            </a:r>
            <a:endParaRPr lang="en-US" altLang="zh-CN" sz="2800" dirty="0">
              <a:solidFill>
                <a:srgbClr val="000000"/>
              </a:solidFill>
            </a:endParaRPr>
          </a:p>
          <a:p>
            <a:pPr lvl="0"/>
            <a:r>
              <a:rPr lang="en-US" altLang="zh-CN" sz="2800" dirty="0">
                <a:solidFill>
                  <a:srgbClr val="000000"/>
                </a:solidFill>
              </a:rPr>
              <a:t>				E</a:t>
            </a:r>
            <a:r>
              <a:rPr lang="en-US" altLang="zh-CN" sz="2000" dirty="0">
                <a:solidFill>
                  <a:srgbClr val="000000"/>
                </a:solidFill>
              </a:rPr>
              <a:t>d</a:t>
            </a:r>
            <a:r>
              <a:rPr lang="en-US" altLang="zh-CN" sz="2800" dirty="0">
                <a:solidFill>
                  <a:srgbClr val="000000"/>
                </a:solidFill>
              </a:rPr>
              <a:t>(t)=</a:t>
            </a:r>
            <a:r>
              <a:rPr lang="en-US" altLang="zh-CN" sz="2800" dirty="0" err="1">
                <a:solidFill>
                  <a:srgbClr val="000000"/>
                </a:solidFill>
              </a:rPr>
              <a:t>E</a:t>
            </a:r>
            <a:r>
              <a:rPr lang="en-US" altLang="zh-CN" sz="2000" dirty="0" err="1">
                <a:solidFill>
                  <a:srgbClr val="000000"/>
                </a:solidFill>
              </a:rPr>
              <a:t>c</a:t>
            </a:r>
            <a:r>
              <a:rPr lang="en-US" altLang="zh-CN" sz="2800" dirty="0">
                <a:solidFill>
                  <a:srgbClr val="000000"/>
                </a:solidFill>
              </a:rPr>
              <a:t>(t)</a:t>
            </a:r>
          </a:p>
          <a:p>
            <a:pPr lvl="0"/>
            <a:r>
              <a:rPr lang="zh-CN" altLang="en-US" sz="2800" dirty="0">
                <a:solidFill>
                  <a:srgbClr val="000000"/>
                </a:solidFill>
              </a:rPr>
              <a:t>所有剩余的错误数为</a:t>
            </a:r>
            <a:endParaRPr lang="en-US" altLang="zh-CN" sz="2800" dirty="0">
              <a:solidFill>
                <a:srgbClr val="000000"/>
              </a:solidFill>
            </a:endParaRPr>
          </a:p>
          <a:p>
            <a:pPr lvl="0"/>
            <a:r>
              <a:rPr lang="en-US" altLang="zh-CN" sz="2800" dirty="0">
                <a:solidFill>
                  <a:srgbClr val="000000"/>
                </a:solidFill>
              </a:rPr>
              <a:t>				</a:t>
            </a:r>
            <a:r>
              <a:rPr lang="en-US" altLang="zh-CN" sz="2800" dirty="0" err="1">
                <a:solidFill>
                  <a:srgbClr val="000000"/>
                </a:solidFill>
              </a:rPr>
              <a:t>E</a:t>
            </a:r>
            <a:r>
              <a:rPr lang="en-US" altLang="zh-CN" sz="2000" dirty="0" err="1">
                <a:solidFill>
                  <a:srgbClr val="000000"/>
                </a:solidFill>
              </a:rPr>
              <a:t>r</a:t>
            </a:r>
            <a:r>
              <a:rPr lang="en-US" altLang="zh-CN" sz="2800" dirty="0">
                <a:solidFill>
                  <a:srgbClr val="000000"/>
                </a:solidFill>
              </a:rPr>
              <a:t>(t)=E</a:t>
            </a:r>
            <a:r>
              <a:rPr lang="en-US" altLang="zh-CN" dirty="0">
                <a:solidFill>
                  <a:srgbClr val="000000"/>
                </a:solidFill>
              </a:rPr>
              <a:t>T</a:t>
            </a:r>
            <a:r>
              <a:rPr lang="en-US" altLang="zh-CN" sz="2800" dirty="0">
                <a:solidFill>
                  <a:srgbClr val="000000"/>
                </a:solidFill>
              </a:rPr>
              <a:t>-</a:t>
            </a:r>
            <a:r>
              <a:rPr lang="en-US" altLang="zh-CN" sz="2800" dirty="0" err="1">
                <a:solidFill>
                  <a:srgbClr val="000000"/>
                </a:solidFill>
              </a:rPr>
              <a:t>E</a:t>
            </a:r>
            <a:r>
              <a:rPr lang="en-US" altLang="zh-CN" sz="2000" dirty="0" err="1">
                <a:solidFill>
                  <a:srgbClr val="000000"/>
                </a:solidFill>
              </a:rPr>
              <a:t>c</a:t>
            </a:r>
            <a:r>
              <a:rPr lang="en-US" altLang="zh-CN" sz="2800" dirty="0">
                <a:solidFill>
                  <a:srgbClr val="000000"/>
                </a:solidFill>
              </a:rPr>
              <a:t>(t)</a:t>
            </a:r>
          </a:p>
          <a:p>
            <a:pPr lvl="0"/>
            <a:r>
              <a:rPr lang="zh-CN" altLang="en-US" sz="2800" dirty="0">
                <a:solidFill>
                  <a:srgbClr val="000000"/>
                </a:solidFill>
              </a:rPr>
              <a:t>单位长度程序中剩余的错误数为</a:t>
            </a:r>
            <a:endParaRPr lang="en-US" altLang="zh-CN" sz="2800" dirty="0">
              <a:solidFill>
                <a:srgbClr val="000000"/>
              </a:solidFill>
            </a:endParaRPr>
          </a:p>
          <a:p>
            <a:pPr lvl="0"/>
            <a:r>
              <a:rPr lang="en-US" altLang="zh-CN" sz="2800" dirty="0">
                <a:solidFill>
                  <a:srgbClr val="000000"/>
                </a:solidFill>
              </a:rPr>
              <a:t>				</a:t>
            </a:r>
            <a:r>
              <a:rPr lang="en-US" altLang="zh-CN" sz="2800" dirty="0" err="1">
                <a:solidFill>
                  <a:srgbClr val="000000"/>
                </a:solidFill>
              </a:rPr>
              <a:t>e</a:t>
            </a:r>
            <a:r>
              <a:rPr lang="en-US" altLang="zh-CN" dirty="0" err="1">
                <a:solidFill>
                  <a:srgbClr val="000000"/>
                </a:solidFill>
              </a:rPr>
              <a:t>r</a:t>
            </a:r>
            <a:r>
              <a:rPr lang="en-US" altLang="zh-CN" sz="2800" dirty="0">
                <a:solidFill>
                  <a:srgbClr val="000000"/>
                </a:solidFill>
              </a:rPr>
              <a:t>(t)= E</a:t>
            </a:r>
            <a:r>
              <a:rPr lang="en-US" altLang="zh-CN" sz="1600" dirty="0">
                <a:solidFill>
                  <a:srgbClr val="000000"/>
                </a:solidFill>
              </a:rPr>
              <a:t>T</a:t>
            </a:r>
            <a:r>
              <a:rPr lang="en-US" altLang="zh-CN" sz="2800" dirty="0">
                <a:solidFill>
                  <a:srgbClr val="000000"/>
                </a:solidFill>
              </a:rPr>
              <a:t>/I</a:t>
            </a:r>
            <a:r>
              <a:rPr lang="en-US" altLang="zh-CN" sz="1600" dirty="0">
                <a:solidFill>
                  <a:srgbClr val="000000"/>
                </a:solidFill>
              </a:rPr>
              <a:t>T</a:t>
            </a:r>
            <a:r>
              <a:rPr lang="en-US" altLang="zh-CN" sz="2800" dirty="0">
                <a:solidFill>
                  <a:srgbClr val="000000"/>
                </a:solidFill>
              </a:rPr>
              <a:t> - </a:t>
            </a:r>
            <a:r>
              <a:rPr lang="en-US" altLang="zh-CN" sz="2800" dirty="0" err="1">
                <a:solidFill>
                  <a:srgbClr val="000000"/>
                </a:solidFill>
              </a:rPr>
              <a:t>E</a:t>
            </a:r>
            <a:r>
              <a:rPr lang="en-US" altLang="zh-CN" sz="1600" dirty="0" err="1">
                <a:solidFill>
                  <a:srgbClr val="000000"/>
                </a:solidFill>
              </a:rPr>
              <a:t>c</a:t>
            </a:r>
            <a:r>
              <a:rPr lang="en-US" altLang="zh-CN" sz="2800" dirty="0">
                <a:solidFill>
                  <a:srgbClr val="000000"/>
                </a:solidFill>
              </a:rPr>
              <a:t>/I</a:t>
            </a:r>
            <a:r>
              <a:rPr lang="en-US" altLang="zh-CN" sz="1600" dirty="0">
                <a:solidFill>
                  <a:srgbClr val="000000"/>
                </a:solidFill>
              </a:rPr>
              <a:t>T</a:t>
            </a:r>
            <a:r>
              <a:rPr lang="en-US" altLang="zh-CN" sz="2800" dirty="0">
                <a:solidFill>
                  <a:srgbClr val="000000"/>
                </a:solidFill>
              </a:rPr>
              <a:t> </a:t>
            </a:r>
          </a:p>
          <a:p>
            <a:endParaRPr lang="zh-CN" altLang="en-US" dirty="0"/>
          </a:p>
        </p:txBody>
      </p:sp>
    </p:spTree>
    <p:extLst>
      <p:ext uri="{BB962C8B-B14F-4D97-AF65-F5344CB8AC3E}">
        <p14:creationId xmlns:p14="http://schemas.microsoft.com/office/powerpoint/2010/main" val="568546044"/>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估算平均无故障时间</a:t>
            </a: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34</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8797DEE-B87D-4371-BF08-4BAAAA664CA3}"/>
              </a:ext>
            </a:extLst>
          </p:cNvPr>
          <p:cNvSpPr txBox="1"/>
          <p:nvPr/>
        </p:nvSpPr>
        <p:spPr>
          <a:xfrm>
            <a:off x="5637320" y="2978458"/>
            <a:ext cx="65" cy="276999"/>
          </a:xfrm>
          <a:prstGeom prst="rect">
            <a:avLst/>
          </a:prstGeom>
          <a:noFill/>
        </p:spPr>
        <p:txBody>
          <a:bodyPr wrap="none" lIns="0" tIns="0" rIns="0" bIns="0" rtlCol="0">
            <a:spAutoFit/>
          </a:bodyPr>
          <a:lstStyle/>
          <a:p>
            <a:endParaRPr lang="zh-CN" altLang="en-US" dirty="0"/>
          </a:p>
        </p:txBody>
      </p:sp>
      <mc:AlternateContent xmlns:mc="http://schemas.openxmlformats.org/markup-compatibility/2006" xmlns:a14="http://schemas.microsoft.com/office/drawing/2010/main">
        <mc:Choice Requires="a14">
          <p:sp>
            <p:nvSpPr>
              <p:cNvPr id="6" name="文本框 5">
                <a:extLst>
                  <a:ext uri="{FF2B5EF4-FFF2-40B4-BE49-F238E27FC236}">
                    <a16:creationId xmlns:a16="http://schemas.microsoft.com/office/drawing/2014/main" id="{A344310B-DA9D-4A5F-BDD6-40DF4FD2FCFC}"/>
                  </a:ext>
                </a:extLst>
              </p:cNvPr>
              <p:cNvSpPr txBox="1"/>
              <p:nvPr/>
            </p:nvSpPr>
            <p:spPr>
              <a:xfrm>
                <a:off x="432000" y="1012053"/>
                <a:ext cx="8401282" cy="3164584"/>
              </a:xfrm>
              <a:prstGeom prst="rect">
                <a:avLst/>
              </a:prstGeom>
              <a:noFill/>
            </p:spPr>
            <p:txBody>
              <a:bodyPr wrap="square" rtlCol="0">
                <a:spAutoFit/>
              </a:bodyPr>
              <a:lstStyle/>
              <a:p>
                <a:r>
                  <a:rPr lang="zh-CN" altLang="en-US" sz="2800" dirty="0"/>
                  <a:t>由基本假定二可知</a:t>
                </a:r>
                <a:r>
                  <a:rPr lang="en-US" altLang="zh-CN" sz="2800" dirty="0"/>
                  <a:t>:</a:t>
                </a:r>
                <a:r>
                  <a:rPr lang="zh-CN" altLang="en-US" sz="2800" dirty="0"/>
                  <a:t>平均无故障时间与剩余的错误数成反比</a:t>
                </a:r>
                <a:endParaRPr lang="en-US" altLang="zh-CN" sz="2800" dirty="0"/>
              </a:p>
              <a:p>
                <a:r>
                  <a:rPr lang="en-US" altLang="zh-CN" sz="2800" dirty="0"/>
                  <a:t>	MTTD=</a:t>
                </a:r>
                <a14:m>
                  <m:oMath xmlns:m="http://schemas.openxmlformats.org/officeDocument/2006/math">
                    <m:f>
                      <m:fPr>
                        <m:ctrlPr>
                          <a:rPr lang="en-US" altLang="zh-CN" sz="2800" i="1" smtClean="0">
                            <a:latin typeface="Cambria Math" panose="02040503050406030204" pitchFamily="18" charset="0"/>
                          </a:rPr>
                        </m:ctrlPr>
                      </m:fPr>
                      <m:num>
                        <m:r>
                          <a:rPr lang="en-US" altLang="zh-CN" sz="2800" i="1">
                            <a:latin typeface="Cambria Math" panose="02040503050406030204" pitchFamily="18" charset="0"/>
                          </a:rPr>
                          <m:t>1</m:t>
                        </m:r>
                      </m:num>
                      <m:den>
                        <m:r>
                          <a:rPr lang="en-US" altLang="zh-CN" sz="2800" b="0" i="1" smtClean="0">
                            <a:latin typeface="Cambria Math" panose="02040503050406030204" pitchFamily="18" charset="0"/>
                          </a:rPr>
                          <m:t>𝐾</m:t>
                        </m:r>
                        <m:r>
                          <a:rPr lang="en-US" altLang="zh-CN" sz="2800" b="0" i="1" smtClean="0">
                            <a:latin typeface="Cambria Math" panose="02040503050406030204" pitchFamily="18" charset="0"/>
                          </a:rPr>
                          <m:t>(</m:t>
                        </m:r>
                        <m:r>
                          <m:rPr>
                            <m:nor/>
                          </m:rPr>
                          <a:rPr lang="en-US" altLang="zh-CN" sz="2800" dirty="0"/>
                          <m:t>E</m:t>
                        </m:r>
                        <m:r>
                          <m:rPr>
                            <m:nor/>
                          </m:rPr>
                          <a:rPr lang="en-US" altLang="zh-CN" sz="1600" dirty="0"/>
                          <m:t>T</m:t>
                        </m:r>
                        <m:r>
                          <m:rPr>
                            <m:nor/>
                          </m:rPr>
                          <a:rPr lang="en-US" altLang="zh-CN" sz="2800" dirty="0"/>
                          <m:t>/</m:t>
                        </m:r>
                        <m:r>
                          <m:rPr>
                            <m:nor/>
                          </m:rPr>
                          <a:rPr lang="en-US" altLang="zh-CN" sz="2800" dirty="0"/>
                          <m:t>I</m:t>
                        </m:r>
                        <m:r>
                          <m:rPr>
                            <m:nor/>
                          </m:rPr>
                          <a:rPr lang="en-US" altLang="zh-CN" sz="1600" dirty="0"/>
                          <m:t>T</m:t>
                        </m:r>
                        <m:r>
                          <m:rPr>
                            <m:nor/>
                          </m:rPr>
                          <a:rPr lang="en-US" altLang="zh-CN" sz="2800" dirty="0"/>
                          <m:t> − </m:t>
                        </m:r>
                        <m:r>
                          <m:rPr>
                            <m:nor/>
                          </m:rPr>
                          <a:rPr lang="en-US" altLang="zh-CN" sz="2800" dirty="0"/>
                          <m:t>E</m:t>
                        </m:r>
                        <m:r>
                          <m:rPr>
                            <m:nor/>
                          </m:rPr>
                          <a:rPr lang="en-US" altLang="zh-CN" sz="1600" dirty="0"/>
                          <m:t>c</m:t>
                        </m:r>
                        <m:r>
                          <m:rPr>
                            <m:nor/>
                          </m:rPr>
                          <a:rPr lang="en-US" altLang="zh-CN" sz="2800" dirty="0"/>
                          <m:t>/</m:t>
                        </m:r>
                        <m:r>
                          <m:rPr>
                            <m:nor/>
                          </m:rPr>
                          <a:rPr lang="en-US" altLang="zh-CN" sz="2800" dirty="0"/>
                          <m:t>I</m:t>
                        </m:r>
                        <m:r>
                          <m:rPr>
                            <m:nor/>
                          </m:rPr>
                          <a:rPr lang="en-US" altLang="zh-CN" sz="1600" dirty="0"/>
                          <m:t>T</m:t>
                        </m:r>
                        <m:r>
                          <a:rPr lang="en-US" altLang="zh-CN" sz="2800" b="0" i="1" smtClean="0">
                            <a:latin typeface="Cambria Math" panose="02040503050406030204" pitchFamily="18" charset="0"/>
                          </a:rPr>
                          <m:t>)</m:t>
                        </m:r>
                      </m:den>
                    </m:f>
                  </m:oMath>
                </a14:m>
                <a:endParaRPr lang="en-US" altLang="zh-CN" sz="2800" dirty="0"/>
              </a:p>
              <a:p>
                <a:r>
                  <a:rPr lang="zh-CN" altLang="en-US" sz="2800" dirty="0"/>
                  <a:t>因此也可以反推出软件测试的进展情况</a:t>
                </a:r>
                <a:endParaRPr lang="en-US" altLang="zh-CN" sz="2800" dirty="0"/>
              </a:p>
              <a:p>
                <a:r>
                  <a:rPr lang="en-US" altLang="zh-CN" sz="2800" dirty="0"/>
                  <a:t>	 </a:t>
                </a:r>
                <a:r>
                  <a:rPr lang="en-US" altLang="zh-CN" sz="2800" dirty="0" err="1"/>
                  <a:t>E</a:t>
                </a:r>
                <a:r>
                  <a:rPr lang="en-US" altLang="zh-CN" sz="2000" dirty="0" err="1"/>
                  <a:t>c</a:t>
                </a:r>
                <a:r>
                  <a:rPr lang="en-US" altLang="zh-CN" sz="2800" dirty="0"/>
                  <a:t>= E</a:t>
                </a:r>
                <a:r>
                  <a:rPr lang="en-US" altLang="zh-CN" sz="1600" dirty="0"/>
                  <a:t>T</a:t>
                </a:r>
                <a:r>
                  <a:rPr lang="en-US" altLang="zh-CN" sz="2800" dirty="0"/>
                  <a:t>-</a:t>
                </a:r>
                <a14:m>
                  <m:oMath xmlns:m="http://schemas.openxmlformats.org/officeDocument/2006/math">
                    <m:f>
                      <m:fPr>
                        <m:ctrlPr>
                          <a:rPr lang="en-US" altLang="zh-CN" sz="2800" i="1" smtClean="0">
                            <a:latin typeface="Cambria Math" panose="02040503050406030204" pitchFamily="18" charset="0"/>
                          </a:rPr>
                        </m:ctrlPr>
                      </m:fPr>
                      <m:num>
                        <m:r>
                          <m:rPr>
                            <m:nor/>
                          </m:rPr>
                          <a:rPr lang="en-US" altLang="zh-CN" sz="2800" dirty="0"/>
                          <m:t>I</m:t>
                        </m:r>
                        <m:r>
                          <m:rPr>
                            <m:nor/>
                          </m:rPr>
                          <a:rPr lang="en-US" altLang="zh-CN" sz="1600" dirty="0"/>
                          <m:t>T</m:t>
                        </m:r>
                      </m:num>
                      <m:den>
                        <m:r>
                          <a:rPr lang="en-US" altLang="zh-CN" sz="2800" b="0" i="1" smtClean="0">
                            <a:latin typeface="Cambria Math" panose="02040503050406030204" pitchFamily="18" charset="0"/>
                          </a:rPr>
                          <m:t>𝐾</m:t>
                        </m:r>
                        <m:r>
                          <a:rPr lang="en-US" altLang="zh-CN" sz="2800" b="0" i="1" smtClean="0">
                            <a:latin typeface="Cambria Math" panose="02040503050406030204" pitchFamily="18" charset="0"/>
                          </a:rPr>
                          <m:t>∗</m:t>
                        </m:r>
                        <m:r>
                          <a:rPr lang="en-US" altLang="zh-CN" sz="2800" b="0" i="1" smtClean="0">
                            <a:latin typeface="Cambria Math" panose="02040503050406030204" pitchFamily="18" charset="0"/>
                          </a:rPr>
                          <m:t>𝑀𝑇𝑇𝐹</m:t>
                        </m:r>
                      </m:den>
                    </m:f>
                  </m:oMath>
                </a14:m>
                <a:r>
                  <a:rPr lang="en-US" altLang="zh-CN" sz="2800" dirty="0"/>
                  <a:t>	</a:t>
                </a:r>
              </a:p>
              <a:p>
                <a:endParaRPr lang="zh-CN" altLang="en-US" sz="2800" dirty="0"/>
              </a:p>
            </p:txBody>
          </p:sp>
        </mc:Choice>
        <mc:Fallback xmlns="">
          <p:sp>
            <p:nvSpPr>
              <p:cNvPr id="6" name="文本框 5">
                <a:extLst>
                  <a:ext uri="{FF2B5EF4-FFF2-40B4-BE49-F238E27FC236}">
                    <a16:creationId xmlns:a16="http://schemas.microsoft.com/office/drawing/2014/main" id="{A344310B-DA9D-4A5F-BDD6-40DF4FD2FCFC}"/>
                  </a:ext>
                </a:extLst>
              </p:cNvPr>
              <p:cNvSpPr txBox="1">
                <a:spLocks noRot="1" noChangeAspect="1" noMove="1" noResize="1" noEditPoints="1" noAdjustHandles="1" noChangeArrowheads="1" noChangeShapeType="1" noTextEdit="1"/>
              </p:cNvSpPr>
              <p:nvPr/>
            </p:nvSpPr>
            <p:spPr>
              <a:xfrm>
                <a:off x="432000" y="1012053"/>
                <a:ext cx="8401282" cy="3164584"/>
              </a:xfrm>
              <a:prstGeom prst="rect">
                <a:avLst/>
              </a:prstGeom>
              <a:blipFill>
                <a:blip r:embed="rId3"/>
                <a:stretch>
                  <a:fillRect l="-1524" t="-2505"/>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514976010"/>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估计错误总数</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35</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DECBB2EA-CA02-41D9-A321-F8264AD5B607}"/>
              </a:ext>
            </a:extLst>
          </p:cNvPr>
          <p:cNvSpPr txBox="1"/>
          <p:nvPr/>
        </p:nvSpPr>
        <p:spPr>
          <a:xfrm>
            <a:off x="852256" y="1766656"/>
            <a:ext cx="7892249" cy="1815882"/>
          </a:xfrm>
          <a:prstGeom prst="rect">
            <a:avLst/>
          </a:prstGeom>
          <a:noFill/>
        </p:spPr>
        <p:txBody>
          <a:bodyPr wrap="square" rtlCol="0">
            <a:spAutoFit/>
          </a:bodyPr>
          <a:lstStyle/>
          <a:p>
            <a:r>
              <a:rPr lang="en-US" altLang="zh-CN" sz="2800" dirty="0"/>
              <a:t>1</a:t>
            </a:r>
            <a:r>
              <a:rPr lang="zh-CN" altLang="en-US" sz="2800" dirty="0"/>
              <a:t>）植入估计法</a:t>
            </a:r>
            <a:endParaRPr lang="en-US" altLang="zh-CN" sz="2800" dirty="0"/>
          </a:p>
          <a:p>
            <a:endParaRPr lang="en-US" altLang="zh-CN" sz="2800" dirty="0"/>
          </a:p>
          <a:p>
            <a:endParaRPr lang="en-US" altLang="zh-CN" sz="2800" dirty="0"/>
          </a:p>
          <a:p>
            <a:r>
              <a:rPr lang="en-US" altLang="zh-CN" sz="2800" dirty="0"/>
              <a:t>2</a:t>
            </a:r>
            <a:r>
              <a:rPr lang="zh-CN" altLang="en-US" sz="2800" dirty="0"/>
              <a:t>）分别测试法</a:t>
            </a:r>
          </a:p>
        </p:txBody>
      </p:sp>
    </p:spTree>
    <p:extLst>
      <p:ext uri="{BB962C8B-B14F-4D97-AF65-F5344CB8AC3E}">
        <p14:creationId xmlns:p14="http://schemas.microsoft.com/office/powerpoint/2010/main" val="330285015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r>
              <a:rPr lang="zh-CN" altLang="en-US" dirty="0"/>
              <a:t>植入估计法</a:t>
            </a:r>
            <a:endParaRPr lang="en-US" altLang="zh-CN" dirty="0"/>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36</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6E66373F-AEF5-49D4-A47F-542B8F9684F2}"/>
                  </a:ext>
                </a:extLst>
              </p:cNvPr>
              <p:cNvSpPr txBox="1"/>
              <p:nvPr/>
            </p:nvSpPr>
            <p:spPr>
              <a:xfrm>
                <a:off x="497150" y="1376039"/>
                <a:ext cx="8407153" cy="3755965"/>
              </a:xfrm>
              <a:prstGeom prst="rect">
                <a:avLst/>
              </a:prstGeom>
              <a:noFill/>
            </p:spPr>
            <p:txBody>
              <a:bodyPr wrap="square" rtlCol="0">
                <a:spAutoFit/>
              </a:bodyPr>
              <a:lstStyle/>
              <a:p>
                <a:r>
                  <a:rPr lang="zh-CN" altLang="en-US" sz="2800" dirty="0"/>
                  <a:t>在测试之前由专人在程序中随机的植入一些错误，测试之后根据测试小组发现的错误和原有的和植入的两种错误的比例，来估计程序中原有的错误总数</a:t>
                </a:r>
                <a:r>
                  <a:rPr lang="en-US" altLang="zh-CN" sz="2800" dirty="0"/>
                  <a:t>E</a:t>
                </a:r>
                <a:r>
                  <a:rPr lang="en-US" altLang="zh-CN" sz="1600" dirty="0"/>
                  <a:t>T</a:t>
                </a:r>
              </a:p>
              <a:p>
                <a:r>
                  <a:rPr lang="zh-CN" altLang="en-US" sz="2800" dirty="0"/>
                  <a:t>假设人为植入错误为</a:t>
                </a:r>
                <a:r>
                  <a:rPr lang="en-US" altLang="zh-CN" sz="2800" dirty="0"/>
                  <a:t>N</a:t>
                </a:r>
                <a:r>
                  <a:rPr lang="en-US" altLang="zh-CN" dirty="0"/>
                  <a:t>s</a:t>
                </a:r>
                <a:r>
                  <a:rPr lang="zh-CN" altLang="en-US" sz="2800" dirty="0"/>
                  <a:t>，经过一段时间测试后发现错误</a:t>
                </a:r>
                <a:r>
                  <a:rPr lang="en-US" altLang="zh-CN" sz="2800" dirty="0"/>
                  <a:t>n</a:t>
                </a:r>
                <a:r>
                  <a:rPr lang="en-US" altLang="zh-CN" dirty="0"/>
                  <a:t>s</a:t>
                </a:r>
                <a:r>
                  <a:rPr lang="zh-CN" altLang="en-US" sz="2800" dirty="0"/>
                  <a:t>，此外还发现了</a:t>
                </a:r>
                <a:r>
                  <a:rPr lang="en-US" altLang="zh-CN" sz="2800" dirty="0"/>
                  <a:t>n</a:t>
                </a:r>
                <a:r>
                  <a:rPr lang="zh-CN" altLang="en-US" sz="2800" dirty="0"/>
                  <a:t>个原有的错误。</a:t>
                </a:r>
                <a:endParaRPr lang="en-US" altLang="zh-CN" sz="2800" dirty="0"/>
              </a:p>
              <a:p>
                <a:r>
                  <a:rPr lang="zh-CN" altLang="en-US" sz="2800" dirty="0"/>
                  <a:t>如果认为测试方案发现植入错误和发现原有错误的能力相同，则错误总数</a:t>
                </a:r>
                <a:r>
                  <a:rPr lang="en-US" altLang="zh-CN" sz="2800" dirty="0"/>
                  <a:t>E</a:t>
                </a:r>
                <a:r>
                  <a:rPr lang="en-US" altLang="zh-CN" sz="1600" dirty="0"/>
                  <a:t>T</a:t>
                </a:r>
              </a:p>
              <a:p>
                <a:r>
                  <a:rPr lang="en-US" altLang="zh-CN" sz="1600" dirty="0"/>
                  <a:t>	</a:t>
                </a:r>
                <a:r>
                  <a:rPr lang="en-US" altLang="zh-CN" sz="2800" dirty="0"/>
                  <a:t> 			E</a:t>
                </a:r>
                <a:r>
                  <a:rPr lang="en-US" altLang="zh-CN" sz="1600" dirty="0"/>
                  <a:t>T</a:t>
                </a:r>
                <a:r>
                  <a:rPr lang="en-US" altLang="zh-CN" sz="2800" dirty="0"/>
                  <a:t>=</a:t>
                </a:r>
                <a14:m>
                  <m:oMath xmlns:m="http://schemas.openxmlformats.org/officeDocument/2006/math">
                    <m:f>
                      <m:fPr>
                        <m:ctrlPr>
                          <a:rPr lang="en-US" altLang="zh-CN" sz="2800" i="1" smtClean="0">
                            <a:latin typeface="Cambria Math" panose="02040503050406030204" pitchFamily="18" charset="0"/>
                          </a:rPr>
                        </m:ctrlPr>
                      </m:fPr>
                      <m:num>
                        <m:r>
                          <m:rPr>
                            <m:sty m:val="p"/>
                          </m:rPr>
                          <a:rPr lang="en-US" altLang="zh-CN" sz="2800" i="1">
                            <a:latin typeface="Cambria Math" panose="02040503050406030204" pitchFamily="18" charset="0"/>
                          </a:rPr>
                          <m:t>n</m:t>
                        </m:r>
                      </m:num>
                      <m:den>
                        <m:r>
                          <m:rPr>
                            <m:nor/>
                          </m:rPr>
                          <a:rPr lang="en-US" altLang="zh-CN" sz="2800" dirty="0">
                            <a:solidFill>
                              <a:srgbClr val="000000"/>
                            </a:solidFill>
                          </a:rPr>
                          <m:t>n</m:t>
                        </m:r>
                        <m:r>
                          <m:rPr>
                            <m:nor/>
                          </m:rPr>
                          <a:rPr lang="en-US" altLang="zh-CN" dirty="0">
                            <a:solidFill>
                              <a:srgbClr val="000000"/>
                            </a:solidFill>
                          </a:rPr>
                          <m:t>s</m:t>
                        </m:r>
                      </m:den>
                    </m:f>
                    <m:r>
                      <m:rPr>
                        <m:nor/>
                      </m:rPr>
                      <a:rPr lang="en-US" altLang="zh-CN" sz="2800" dirty="0"/>
                      <m:t>Ns</m:t>
                    </m:r>
                  </m:oMath>
                </a14:m>
                <a:endParaRPr lang="zh-CN" altLang="en-US" sz="2800" dirty="0"/>
              </a:p>
            </p:txBody>
          </p:sp>
        </mc:Choice>
        <mc:Fallback xmlns="">
          <p:sp>
            <p:nvSpPr>
              <p:cNvPr id="3" name="文本框 2">
                <a:extLst>
                  <a:ext uri="{FF2B5EF4-FFF2-40B4-BE49-F238E27FC236}">
                    <a16:creationId xmlns:a16="http://schemas.microsoft.com/office/drawing/2014/main" id="{6E66373F-AEF5-49D4-A47F-542B8F9684F2}"/>
                  </a:ext>
                </a:extLst>
              </p:cNvPr>
              <p:cNvSpPr txBox="1">
                <a:spLocks noRot="1" noChangeAspect="1" noMove="1" noResize="1" noEditPoints="1" noAdjustHandles="1" noChangeArrowheads="1" noChangeShapeType="1" noTextEdit="1"/>
              </p:cNvSpPr>
              <p:nvPr/>
            </p:nvSpPr>
            <p:spPr>
              <a:xfrm>
                <a:off x="497150" y="1376039"/>
                <a:ext cx="8407153" cy="3755965"/>
              </a:xfrm>
              <a:prstGeom prst="rect">
                <a:avLst/>
              </a:prstGeom>
              <a:blipFill>
                <a:blip r:embed="rId3"/>
                <a:stretch>
                  <a:fillRect l="-1523" t="-1786" r="-580"/>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0682682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t>分别测试法</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37</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2526659C-86B6-478D-BE05-1A51AB18C224}"/>
              </a:ext>
            </a:extLst>
          </p:cNvPr>
          <p:cNvSpPr txBox="1"/>
          <p:nvPr/>
        </p:nvSpPr>
        <p:spPr>
          <a:xfrm>
            <a:off x="541538" y="1269507"/>
            <a:ext cx="8877670" cy="3108543"/>
          </a:xfrm>
          <a:prstGeom prst="rect">
            <a:avLst/>
          </a:prstGeom>
          <a:noFill/>
        </p:spPr>
        <p:txBody>
          <a:bodyPr wrap="square" rtlCol="0">
            <a:spAutoFit/>
          </a:bodyPr>
          <a:lstStyle/>
          <a:p>
            <a:r>
              <a:rPr lang="zh-CN" altLang="en-US" sz="2800" dirty="0"/>
              <a:t>由于植入测试中人为植入的错误和发现原有错误的概率是假设相同的，但是现实中可能并非如此</a:t>
            </a:r>
            <a:endParaRPr lang="en-US" altLang="zh-CN" sz="2800" dirty="0"/>
          </a:p>
          <a:p>
            <a:r>
              <a:rPr lang="zh-CN" altLang="en-US" sz="2800" dirty="0"/>
              <a:t>如果有办法随机的把程序中一部分原有的错误加上标记，然后根据测试中发现的有标记的错误和没有标记的错误的比例来估计程序中的错误总数。这样得出来的结论更可信一些。</a:t>
            </a:r>
            <a:endParaRPr lang="en-US" altLang="zh-CN" sz="2800" dirty="0"/>
          </a:p>
          <a:p>
            <a:endParaRPr lang="zh-CN" altLang="en-US" sz="2800" dirty="0"/>
          </a:p>
        </p:txBody>
      </p:sp>
    </p:spTree>
    <p:extLst>
      <p:ext uri="{BB962C8B-B14F-4D97-AF65-F5344CB8AC3E}">
        <p14:creationId xmlns:p14="http://schemas.microsoft.com/office/powerpoint/2010/main" val="40098436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38</a:t>
            </a:fld>
            <a:endParaRPr lang="zh-CN" altLang="en-US">
              <a:latin typeface="Microsoft YaHei UI" panose="020B0503020204020204" pitchFamily="34" charset="-122"/>
              <a:ea typeface="Microsoft YaHei UI" panose="020B0503020204020204" pitchFamily="34" charset="-122"/>
            </a:endParaRPr>
          </a:p>
        </p:txBody>
      </p:sp>
      <mc:AlternateContent xmlns:mc="http://schemas.openxmlformats.org/markup-compatibility/2006" xmlns:a14="http://schemas.microsoft.com/office/drawing/2010/main">
        <mc:Choice Requires="a14">
          <p:sp>
            <p:nvSpPr>
              <p:cNvPr id="3" name="文本框 2">
                <a:extLst>
                  <a:ext uri="{FF2B5EF4-FFF2-40B4-BE49-F238E27FC236}">
                    <a16:creationId xmlns:a16="http://schemas.microsoft.com/office/drawing/2014/main" id="{701E81B6-3A72-48FF-9354-E63DC7A0822F}"/>
                  </a:ext>
                </a:extLst>
              </p:cNvPr>
              <p:cNvSpPr txBox="1"/>
              <p:nvPr/>
            </p:nvSpPr>
            <p:spPr>
              <a:xfrm>
                <a:off x="648070" y="1269507"/>
                <a:ext cx="8664606" cy="4617739"/>
              </a:xfrm>
              <a:prstGeom prst="rect">
                <a:avLst/>
              </a:prstGeom>
              <a:noFill/>
            </p:spPr>
            <p:txBody>
              <a:bodyPr wrap="square" rtlCol="0">
                <a:spAutoFit/>
              </a:bodyPr>
              <a:lstStyle/>
              <a:p>
                <a:r>
                  <a:rPr lang="zh-CN" altLang="en-US" sz="2800" dirty="0"/>
                  <a:t>为了实现这一目标，我们需要两组或更多的测试员，彼此独立的测试程序的副本，将其中一组中发现的错误作为有标记的错误，另一组作为无标记错误。</a:t>
                </a:r>
                <a:endParaRPr lang="en-US" altLang="zh-CN" sz="2800" dirty="0"/>
              </a:p>
              <a:p>
                <a:r>
                  <a:rPr lang="zh-CN" altLang="en-US" sz="2800" dirty="0"/>
                  <a:t>则用</a:t>
                </a:r>
                <a:r>
                  <a:rPr lang="en-US" altLang="zh-CN" sz="2800" dirty="0"/>
                  <a:t>t</a:t>
                </a:r>
                <a:r>
                  <a:rPr lang="zh-CN" altLang="en-US" sz="2800" dirty="0"/>
                  <a:t>表示时间，假设</a:t>
                </a:r>
                <a:endParaRPr lang="en-US" altLang="zh-CN" sz="2800" dirty="0"/>
              </a:p>
              <a:p>
                <a:r>
                  <a:rPr lang="en-US" altLang="zh-CN" sz="2800" dirty="0"/>
                  <a:t>	t=0</a:t>
                </a:r>
                <a:r>
                  <a:rPr lang="zh-CN" altLang="en-US" sz="2800" dirty="0"/>
                  <a:t>时错误数为</a:t>
                </a:r>
                <a:r>
                  <a:rPr lang="en-US" altLang="zh-CN" sz="2800" dirty="0"/>
                  <a:t>B0</a:t>
                </a:r>
              </a:p>
              <a:p>
                <a:r>
                  <a:rPr lang="en-US" altLang="zh-CN" sz="2800" dirty="0"/>
                  <a:t>	t=t1</a:t>
                </a:r>
                <a:r>
                  <a:rPr lang="zh-CN" altLang="en-US" sz="2800" dirty="0"/>
                  <a:t>时甲组发现的错误数为</a:t>
                </a:r>
                <a:r>
                  <a:rPr lang="en-US" altLang="zh-CN" sz="2800" dirty="0"/>
                  <a:t>B1</a:t>
                </a:r>
              </a:p>
              <a:p>
                <a:r>
                  <a:rPr lang="en-US" altLang="zh-CN" sz="2800" dirty="0"/>
                  <a:t>	t=t1</a:t>
                </a:r>
                <a:r>
                  <a:rPr lang="zh-CN" altLang="en-US" sz="2800" dirty="0"/>
                  <a:t>时乙组发现的错误数为</a:t>
                </a:r>
                <a:r>
                  <a:rPr lang="en-US" altLang="zh-CN" sz="2800" dirty="0"/>
                  <a:t>B2</a:t>
                </a:r>
              </a:p>
              <a:p>
                <a:r>
                  <a:rPr lang="en-US" altLang="zh-CN" sz="2800" dirty="0"/>
                  <a:t>	t=t1</a:t>
                </a:r>
                <a:r>
                  <a:rPr lang="zh-CN" altLang="en-US" sz="2800" dirty="0"/>
                  <a:t>时两组发现的相同错误为</a:t>
                </a:r>
                <a:r>
                  <a:rPr lang="en-US" altLang="zh-CN" sz="2800" dirty="0"/>
                  <a:t>b</a:t>
                </a:r>
              </a:p>
              <a:p>
                <a:r>
                  <a:rPr lang="zh-CN" altLang="en-US" sz="2800" dirty="0"/>
                  <a:t>则预估程序中的错误总数为</a:t>
                </a:r>
                <a:endParaRPr lang="en-US" altLang="zh-CN" sz="2800" dirty="0"/>
              </a:p>
              <a:p>
                <a:r>
                  <a:rPr lang="en-US" altLang="zh-CN" sz="2800" dirty="0"/>
                  <a:t>	B0=</a:t>
                </a:r>
                <a14:m>
                  <m:oMath xmlns:m="http://schemas.openxmlformats.org/officeDocument/2006/math">
                    <m:f>
                      <m:fPr>
                        <m:ctrlPr>
                          <a:rPr lang="en-US" altLang="zh-CN" sz="2800" i="1" smtClean="0">
                            <a:latin typeface="Cambria Math" panose="02040503050406030204" pitchFamily="18" charset="0"/>
                          </a:rPr>
                        </m:ctrlPr>
                      </m:fPr>
                      <m:num>
                        <m:r>
                          <a:rPr lang="en-US" altLang="zh-CN" sz="2800" b="0" i="1" smtClean="0">
                            <a:latin typeface="Cambria Math" panose="02040503050406030204" pitchFamily="18" charset="0"/>
                          </a:rPr>
                          <m:t>𝐵</m:t>
                        </m:r>
                        <m:r>
                          <a:rPr lang="en-US" altLang="zh-CN" sz="2800" b="0" i="1" smtClean="0">
                            <a:latin typeface="Cambria Math" panose="02040503050406030204" pitchFamily="18" charset="0"/>
                          </a:rPr>
                          <m:t>2</m:t>
                        </m:r>
                      </m:num>
                      <m:den>
                        <m:r>
                          <a:rPr lang="en-US" altLang="zh-CN" sz="2800" b="0" i="1" smtClean="0">
                            <a:latin typeface="Cambria Math" panose="02040503050406030204" pitchFamily="18" charset="0"/>
                          </a:rPr>
                          <m:t>𝑏</m:t>
                        </m:r>
                      </m:den>
                    </m:f>
                    <m:r>
                      <a:rPr lang="en-US" altLang="zh-CN" sz="2800" b="0" i="1" smtClean="0">
                        <a:latin typeface="Cambria Math" panose="02040503050406030204" pitchFamily="18" charset="0"/>
                      </a:rPr>
                      <m:t>𝐵</m:t>
                    </m:r>
                    <m:r>
                      <a:rPr lang="en-US" altLang="zh-CN" sz="2800" b="0" i="1" smtClean="0">
                        <a:latin typeface="Cambria Math" panose="02040503050406030204" pitchFamily="18" charset="0"/>
                      </a:rPr>
                      <m:t>1</m:t>
                    </m:r>
                  </m:oMath>
                </a14:m>
                <a:endParaRPr lang="zh-CN" altLang="en-US" sz="2800" dirty="0"/>
              </a:p>
            </p:txBody>
          </p:sp>
        </mc:Choice>
        <mc:Fallback xmlns="">
          <p:sp>
            <p:nvSpPr>
              <p:cNvPr id="3" name="文本框 2">
                <a:extLst>
                  <a:ext uri="{FF2B5EF4-FFF2-40B4-BE49-F238E27FC236}">
                    <a16:creationId xmlns:a16="http://schemas.microsoft.com/office/drawing/2014/main" id="{701E81B6-3A72-48FF-9354-E63DC7A0822F}"/>
                  </a:ext>
                </a:extLst>
              </p:cNvPr>
              <p:cNvSpPr txBox="1">
                <a:spLocks noRot="1" noChangeAspect="1" noMove="1" noResize="1" noEditPoints="1" noAdjustHandles="1" noChangeArrowheads="1" noChangeShapeType="1" noTextEdit="1"/>
              </p:cNvSpPr>
              <p:nvPr/>
            </p:nvSpPr>
            <p:spPr>
              <a:xfrm>
                <a:off x="648070" y="1269507"/>
                <a:ext cx="8664606" cy="4617739"/>
              </a:xfrm>
              <a:prstGeom prst="rect">
                <a:avLst/>
              </a:prstGeom>
              <a:blipFill>
                <a:blip r:embed="rId3"/>
                <a:stretch>
                  <a:fillRect l="-1406" t="-1319"/>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201145739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39</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15168AB-444E-4154-B1A3-CD2BB29AEB70}"/>
              </a:ext>
            </a:extLst>
          </p:cNvPr>
          <p:cNvSpPr txBox="1"/>
          <p:nvPr/>
        </p:nvSpPr>
        <p:spPr>
          <a:xfrm>
            <a:off x="5638800" y="2981960"/>
            <a:ext cx="914400" cy="914400"/>
          </a:xfrm>
          <a:prstGeom prst="rect">
            <a:avLst/>
          </a:prstGeom>
          <a:noFill/>
        </p:spPr>
        <p:txBody>
          <a:bodyPr wrap="square" rtlCol="0">
            <a:spAutoFit/>
          </a:bodyPr>
          <a:lstStyle/>
          <a:p>
            <a:endParaRPr lang="zh-CN" altLang="en-US" dirty="0"/>
          </a:p>
        </p:txBody>
      </p:sp>
      <p:sp>
        <p:nvSpPr>
          <p:cNvPr id="5" name="文本框 4">
            <a:extLst>
              <a:ext uri="{FF2B5EF4-FFF2-40B4-BE49-F238E27FC236}">
                <a16:creationId xmlns:a16="http://schemas.microsoft.com/office/drawing/2014/main" id="{919E35EC-8E81-4913-BE43-FDADE88B9008}"/>
              </a:ext>
            </a:extLst>
          </p:cNvPr>
          <p:cNvSpPr txBox="1"/>
          <p:nvPr/>
        </p:nvSpPr>
        <p:spPr>
          <a:xfrm>
            <a:off x="609600" y="894080"/>
            <a:ext cx="8727440" cy="5262979"/>
          </a:xfrm>
          <a:prstGeom prst="rect">
            <a:avLst/>
          </a:prstGeom>
          <a:noFill/>
        </p:spPr>
        <p:txBody>
          <a:bodyPr wrap="square" rtlCol="0">
            <a:spAutoFit/>
          </a:bodyPr>
          <a:lstStyle/>
          <a:p>
            <a:r>
              <a:rPr lang="zh-CN" altLang="en-US" sz="2800" dirty="0"/>
              <a:t>一般来说，当刚开始开发一个新的程序时，可能会很难来估计会有多少的</a:t>
            </a:r>
            <a:r>
              <a:rPr lang="en-US" altLang="zh-CN" sz="2800" dirty="0"/>
              <a:t>bug</a:t>
            </a:r>
            <a:r>
              <a:rPr lang="zh-CN" altLang="en-US" sz="2800" dirty="0"/>
              <a:t>。</a:t>
            </a:r>
            <a:endParaRPr lang="en-US" altLang="zh-CN" sz="2800" dirty="0"/>
          </a:p>
          <a:p>
            <a:r>
              <a:rPr lang="zh-CN" altLang="en-US" sz="2800" dirty="0"/>
              <a:t>数据的不稳定第一个可能是因为经验问题，例如对语言结构的不清楚或者可能遇到新的编译器或环境问题。然而，当有了经验之后，会逐渐的克服这些问题。犯的错误会减少。这样</a:t>
            </a:r>
            <a:r>
              <a:rPr lang="en-US" altLang="zh-CN" sz="2800" dirty="0"/>
              <a:t>bug</a:t>
            </a:r>
            <a:r>
              <a:rPr lang="zh-CN" altLang="en-US" sz="2800" dirty="0"/>
              <a:t>数目波动会在一段时间后平稳</a:t>
            </a:r>
            <a:endParaRPr lang="en-US" altLang="zh-CN" sz="2800" dirty="0"/>
          </a:p>
          <a:p>
            <a:r>
              <a:rPr lang="zh-CN" altLang="en-US" sz="2800" dirty="0"/>
              <a:t>数据波动的第二个问题可能是个体过程的不稳定。当开始学习编程后我们也会同时开始学习使用新的过程和方法。随着实际经验的不断发展，这会带来波动。</a:t>
            </a:r>
            <a:endParaRPr lang="en-US" altLang="zh-CN" sz="2800" dirty="0"/>
          </a:p>
          <a:p>
            <a:r>
              <a:rPr lang="zh-CN" altLang="en-US" sz="2800" dirty="0"/>
              <a:t>最后，</a:t>
            </a:r>
            <a:r>
              <a:rPr lang="en-US" altLang="zh-CN" sz="2800" dirty="0"/>
              <a:t> bug</a:t>
            </a:r>
            <a:r>
              <a:rPr lang="zh-CN" altLang="en-US" sz="2800" dirty="0"/>
              <a:t>本身也是变化的原因，</a:t>
            </a:r>
            <a:r>
              <a:rPr lang="en-US" altLang="zh-CN" sz="2800" dirty="0"/>
              <a:t>bug</a:t>
            </a:r>
            <a:r>
              <a:rPr lang="zh-CN" altLang="en-US" sz="2800" dirty="0"/>
              <a:t>越多，需要花费在修复上的时间业绩越多，因为修改时间变动幅度很大。所以难以对于这一过程来预测。</a:t>
            </a:r>
            <a:endParaRPr lang="zh-CN" altLang="en-US" dirty="0"/>
          </a:p>
        </p:txBody>
      </p:sp>
    </p:spTree>
    <p:extLst>
      <p:ext uri="{BB962C8B-B14F-4D97-AF65-F5344CB8AC3E}">
        <p14:creationId xmlns:p14="http://schemas.microsoft.com/office/powerpoint/2010/main" val="16919832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A5083B-CC27-4F1C-AD03-E3DBEC1C9E78}"/>
              </a:ext>
            </a:extLst>
          </p:cNvPr>
          <p:cNvSpPr>
            <a:spLocks noGrp="1"/>
          </p:cNvSpPr>
          <p:nvPr>
            <p:ph type="title"/>
          </p:nvPr>
        </p:nvSpPr>
        <p:spPr>
          <a:xfrm>
            <a:off x="432000" y="432000"/>
            <a:ext cx="9131100" cy="432000"/>
          </a:xfrm>
        </p:spPr>
        <p:txBody>
          <a:bodyPr rtlCol="0"/>
          <a:lstStyle/>
          <a:p>
            <a:pPr rtl="0"/>
            <a:r>
              <a:rPr lang="zh-CN" altLang="en-US" dirty="0"/>
              <a:t>调试过程</a:t>
            </a:r>
            <a:endParaRPr lang="zh-CN" altLang="en-US" dirty="0">
              <a:latin typeface="Microsoft YaHei UI" panose="020B0503020204020204" pitchFamily="34" charset="-122"/>
              <a:ea typeface="Microsoft YaHei UI" panose="020B0503020204020204" pitchFamily="34" charset="-122"/>
            </a:endParaRPr>
          </a:p>
        </p:txBody>
      </p:sp>
      <p:sp>
        <p:nvSpPr>
          <p:cNvPr id="4" name="内容占位符 3">
            <a:extLst>
              <a:ext uri="{FF2B5EF4-FFF2-40B4-BE49-F238E27FC236}">
                <a16:creationId xmlns:a16="http://schemas.microsoft.com/office/drawing/2014/main" id="{125E40B9-054F-4D79-BD17-68E71C740D01}"/>
              </a:ext>
            </a:extLst>
          </p:cNvPr>
          <p:cNvSpPr>
            <a:spLocks noGrp="1"/>
          </p:cNvSpPr>
          <p:nvPr>
            <p:ph sz="half" idx="1"/>
          </p:nvPr>
        </p:nvSpPr>
        <p:spPr>
          <a:xfrm>
            <a:off x="432000" y="1296000"/>
            <a:ext cx="6665912" cy="4607495"/>
          </a:xfrm>
        </p:spPr>
        <p:txBody>
          <a:bodyPr rtlCol="0"/>
          <a:lstStyle/>
          <a:p>
            <a:pPr rtl="0"/>
            <a:r>
              <a:rPr lang="zh-CN" altLang="en-US" sz="3600" dirty="0">
                <a:solidFill>
                  <a:schemeClr val="tx2"/>
                </a:solidFill>
                <a:latin typeface="+mn-lt"/>
                <a:ea typeface="Microsoft YaHei UI" panose="020B0503020204020204" pitchFamily="34" charset="-122"/>
              </a:rPr>
              <a:t>调试过程通常会有两种结果</a:t>
            </a:r>
            <a:endParaRPr lang="en-US" altLang="zh-CN" sz="3600" dirty="0">
              <a:solidFill>
                <a:schemeClr val="tx2"/>
              </a:solidFill>
              <a:latin typeface="+mn-lt"/>
              <a:ea typeface="Microsoft YaHei UI" panose="020B0503020204020204" pitchFamily="34" charset="-122"/>
            </a:endParaRPr>
          </a:p>
          <a:p>
            <a:pPr marL="0" indent="0" rtl="0">
              <a:buNone/>
            </a:pPr>
            <a:endParaRPr lang="en-US" altLang="zh-CN" sz="3600" dirty="0">
              <a:solidFill>
                <a:schemeClr val="tx2"/>
              </a:solidFill>
              <a:latin typeface="+mn-lt"/>
              <a:ea typeface="Microsoft YaHei UI" panose="020B0503020204020204" pitchFamily="34" charset="-122"/>
            </a:endParaRPr>
          </a:p>
          <a:p>
            <a:pPr rtl="0"/>
            <a:r>
              <a:rPr lang="en-US" altLang="zh-CN" sz="3600" dirty="0">
                <a:solidFill>
                  <a:schemeClr val="tx2"/>
                </a:solidFill>
                <a:latin typeface="+mn-lt"/>
              </a:rPr>
              <a:t>1</a:t>
            </a:r>
            <a:r>
              <a:rPr lang="zh-CN" altLang="en-US" sz="3600" dirty="0">
                <a:solidFill>
                  <a:schemeClr val="tx2"/>
                </a:solidFill>
                <a:latin typeface="+mn-lt"/>
              </a:rPr>
              <a:t>）找到了问题并把问题改造的排除掉</a:t>
            </a:r>
            <a:endParaRPr lang="en-US" altLang="zh-CN" sz="3600" dirty="0">
              <a:solidFill>
                <a:schemeClr val="tx2"/>
              </a:solidFill>
              <a:latin typeface="+mn-lt"/>
            </a:endParaRPr>
          </a:p>
          <a:p>
            <a:pPr rtl="0"/>
            <a:r>
              <a:rPr lang="en-US" altLang="zh-CN" sz="3600" dirty="0">
                <a:solidFill>
                  <a:schemeClr val="tx2"/>
                </a:solidFill>
                <a:latin typeface="+mn-lt"/>
                <a:ea typeface="Microsoft YaHei UI" panose="020B0503020204020204" pitchFamily="34" charset="-122"/>
              </a:rPr>
              <a:t>2</a:t>
            </a:r>
            <a:r>
              <a:rPr lang="zh-CN" altLang="en-US" sz="3600" dirty="0">
                <a:solidFill>
                  <a:schemeClr val="tx2"/>
                </a:solidFill>
                <a:latin typeface="+mn-lt"/>
                <a:ea typeface="Microsoft YaHei UI" panose="020B0503020204020204" pitchFamily="34" charset="-122"/>
              </a:rPr>
              <a:t>）没找出问题的原因，调试人员猜想一个原因，并设计测试用例来验证这个假设，重复直到找到原因</a:t>
            </a:r>
          </a:p>
        </p:txBody>
      </p:sp>
      <p:sp>
        <p:nvSpPr>
          <p:cNvPr id="6" name="灯片编号占位符 5">
            <a:extLst>
              <a:ext uri="{FF2B5EF4-FFF2-40B4-BE49-F238E27FC236}">
                <a16:creationId xmlns:a16="http://schemas.microsoft.com/office/drawing/2014/main" id="{46D051DA-5DAD-43A7-A238-51C63BA59FEC}"/>
              </a:ext>
            </a:extLst>
          </p:cNvPr>
          <p:cNvSpPr>
            <a:spLocks noGrp="1"/>
          </p:cNvSpPr>
          <p:nvPr>
            <p:ph type="sldNum" sz="quarter" idx="34"/>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a:t>
            </a:fld>
            <a:endParaRPr lang="zh-CN" altLang="en-US">
              <a:latin typeface="Microsoft YaHei UI" panose="020B0503020204020204" pitchFamily="34" charset="-122"/>
              <a:ea typeface="Microsoft YaHei UI" panose="020B0503020204020204" pitchFamily="34" charset="-122"/>
            </a:endParaRPr>
          </a:p>
        </p:txBody>
      </p:sp>
      <p:pic>
        <p:nvPicPr>
          <p:cNvPr id="8" name="图片占位符 7">
            <a:extLst>
              <a:ext uri="{FF2B5EF4-FFF2-40B4-BE49-F238E27FC236}">
                <a16:creationId xmlns:a16="http://schemas.microsoft.com/office/drawing/2014/main" id="{94BBF364-EF09-4789-80F3-A75D9CA73B46}"/>
              </a:ext>
            </a:extLst>
          </p:cNvPr>
          <p:cNvPicPr>
            <a:picLocks noGrp="1" noChangeAspect="1"/>
          </p:cNvPicPr>
          <p:nvPr>
            <p:ph type="pic" sz="quarter" idx="14"/>
          </p:nvPr>
        </p:nvPicPr>
        <p:blipFill>
          <a:blip r:embed="rId3"/>
          <a:srcRect l="5630" r="5630"/>
          <a:stretch>
            <a:fillRect/>
          </a:stretch>
        </p:blipFill>
        <p:spPr>
          <a:xfrm>
            <a:off x="7103360" y="864000"/>
            <a:ext cx="4649485" cy="4893457"/>
          </a:xfrm>
        </p:spPr>
      </p:pic>
    </p:spTree>
    <p:extLst>
      <p:ext uri="{BB962C8B-B14F-4D97-AF65-F5344CB8AC3E}">
        <p14:creationId xmlns:p14="http://schemas.microsoft.com/office/powerpoint/2010/main" val="364070165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40</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561A444E-2E44-47FE-B8BB-EDD0E68EA342}"/>
              </a:ext>
            </a:extLst>
          </p:cNvPr>
          <p:cNvSpPr txBox="1"/>
          <p:nvPr/>
        </p:nvSpPr>
        <p:spPr>
          <a:xfrm>
            <a:off x="1213946" y="2736502"/>
            <a:ext cx="8592207" cy="1384995"/>
          </a:xfrm>
          <a:prstGeom prst="rect">
            <a:avLst/>
          </a:prstGeom>
          <a:noFill/>
        </p:spPr>
        <p:txBody>
          <a:bodyPr wrap="square" rtlCol="0">
            <a:spAutoFit/>
          </a:bodyPr>
          <a:lstStyle/>
          <a:p>
            <a:r>
              <a:rPr lang="zh-CN" altLang="en-US" sz="2800" dirty="0"/>
              <a:t>随着开发过程的改进，过程会逐渐的稳定下来。</a:t>
            </a:r>
            <a:endParaRPr lang="en-US" altLang="zh-CN" sz="2800" dirty="0"/>
          </a:p>
          <a:p>
            <a:r>
              <a:rPr lang="zh-CN" altLang="en-US" sz="2800" dirty="0"/>
              <a:t>一旦过程稳定，那么缺陷也将相对容易预测。</a:t>
            </a:r>
            <a:endParaRPr lang="en-US" altLang="zh-CN" sz="2800" dirty="0"/>
          </a:p>
          <a:p>
            <a:endParaRPr lang="zh-CN" altLang="en-US" sz="2800" dirty="0"/>
          </a:p>
        </p:txBody>
      </p:sp>
    </p:spTree>
    <p:extLst>
      <p:ext uri="{BB962C8B-B14F-4D97-AF65-F5344CB8AC3E}">
        <p14:creationId xmlns:p14="http://schemas.microsoft.com/office/powerpoint/2010/main" val="101544832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zh-CN" altLang="en-US" dirty="0">
                <a:latin typeface="Microsoft YaHei UI" panose="020B0503020204020204" pitchFamily="34" charset="-122"/>
                <a:ea typeface="Microsoft YaHei UI" panose="020B0503020204020204" pitchFamily="34" charset="-122"/>
              </a:rPr>
              <a:t>引用：</a:t>
            </a:r>
          </a:p>
        </p:txBody>
      </p:sp>
      <p:sp>
        <p:nvSpPr>
          <p:cNvPr id="8" name="文本框 7">
            <a:hlinkClick r:id="rId3"/>
            <a:extLst>
              <a:ext uri="{FF2B5EF4-FFF2-40B4-BE49-F238E27FC236}">
                <a16:creationId xmlns:a16="http://schemas.microsoft.com/office/drawing/2014/main" id="{5FC6C278-4035-446A-A94B-030E792FDDF5}"/>
              </a:ext>
            </a:extLst>
          </p:cNvPr>
          <p:cNvSpPr txBox="1"/>
          <p:nvPr/>
        </p:nvSpPr>
        <p:spPr>
          <a:xfrm>
            <a:off x="432000" y="1021346"/>
            <a:ext cx="9096374" cy="1692771"/>
          </a:xfrm>
          <a:prstGeom prst="rect">
            <a:avLst/>
          </a:prstGeom>
          <a:noFill/>
        </p:spPr>
        <p:txBody>
          <a:bodyPr wrap="square" rtlCol="0">
            <a:spAutoFit/>
          </a:bodyPr>
          <a:lstStyle/>
          <a:p>
            <a:r>
              <a:rPr lang="en-US" altLang="zh-CN" sz="2400" dirty="0">
                <a:latin typeface="Microsoft YaHei UI" panose="020B0503020204020204" pitchFamily="34" charset="-122"/>
                <a:ea typeface="Microsoft YaHei UI" panose="020B0503020204020204" pitchFamily="34" charset="-122"/>
                <a:hlinkClick r:id="rId4">
                  <a:extLst>
                    <a:ext uri="{A12FA001-AC4F-418D-AE19-62706E023703}">
                      <ahyp:hlinkClr xmlns="" xmlns:ahyp="http://schemas.microsoft.com/office/drawing/2018/hyperlinkcolor" val="tx"/>
                    </a:ext>
                  </a:extLst>
                </a:hlinkClick>
              </a:rPr>
              <a:t>【1】</a:t>
            </a:r>
            <a:r>
              <a:rPr lang="en-US" altLang="zh-CN" sz="2400" dirty="0">
                <a:solidFill>
                  <a:srgbClr val="0070C0"/>
                </a:solidFill>
                <a:latin typeface="Microsoft YaHei UI" panose="020B0503020204020204" pitchFamily="34" charset="-122"/>
                <a:ea typeface="Microsoft YaHei UI" panose="020B0503020204020204" pitchFamily="34" charset="-122"/>
                <a:hlinkClick r:id="rId4">
                  <a:extLst>
                    <a:ext uri="{A12FA001-AC4F-418D-AE19-62706E023703}">
                      <ahyp:hlinkClr xmlns="" xmlns:ahyp="http://schemas.microsoft.com/office/drawing/2018/hyperlinkcolor" val="tx"/>
                    </a:ext>
                  </a:extLst>
                </a:hlinkClick>
              </a:rPr>
              <a:t>https://www.zhihu.com/question/34787444</a:t>
            </a:r>
            <a:r>
              <a:rPr lang="en-US" altLang="zh-CN" sz="2400" dirty="0">
                <a:solidFill>
                  <a:srgbClr val="0070C0"/>
                </a:solidFill>
                <a:latin typeface="Microsoft YaHei UI" panose="020B0503020204020204" pitchFamily="34" charset="-122"/>
                <a:ea typeface="Microsoft YaHei UI" panose="020B0503020204020204" pitchFamily="34" charset="-122"/>
              </a:rPr>
              <a:t> </a:t>
            </a:r>
            <a:r>
              <a:rPr lang="en-US" altLang="zh-CN" sz="2400" dirty="0">
                <a:latin typeface="Microsoft YaHei UI" panose="020B0503020204020204" pitchFamily="34" charset="-122"/>
                <a:ea typeface="Microsoft YaHei UI" panose="020B0503020204020204" pitchFamily="34" charset="-122"/>
              </a:rPr>
              <a:t>@</a:t>
            </a:r>
            <a:r>
              <a:rPr lang="zh-CN" altLang="en-US" sz="2400" dirty="0">
                <a:latin typeface="Microsoft YaHei UI" panose="020B0503020204020204" pitchFamily="34" charset="-122"/>
                <a:ea typeface="Microsoft YaHei UI" panose="020B0503020204020204" pitchFamily="34" charset="-122"/>
              </a:rPr>
              <a:t>王杰 等</a:t>
            </a:r>
            <a:endParaRPr lang="en-US" altLang="zh-CN" sz="2400" dirty="0">
              <a:solidFill>
                <a:srgbClr val="0070C0"/>
              </a:solidFill>
              <a:latin typeface="Microsoft YaHei UI" panose="020B0503020204020204" pitchFamily="34" charset="-122"/>
              <a:ea typeface="Microsoft YaHei UI" panose="020B0503020204020204" pitchFamily="34" charset="-122"/>
            </a:endParaRPr>
          </a:p>
          <a:p>
            <a:r>
              <a:rPr lang="en-US" altLang="zh-CN" sz="2400" dirty="0">
                <a:latin typeface="Microsoft YaHei UI" panose="020B0503020204020204" pitchFamily="34" charset="-122"/>
                <a:ea typeface="Microsoft YaHei UI" panose="020B0503020204020204" pitchFamily="34" charset="-122"/>
              </a:rPr>
              <a:t>【2】</a:t>
            </a:r>
            <a:r>
              <a:rPr lang="zh-CN" altLang="en-US" sz="2400" dirty="0">
                <a:latin typeface="Microsoft YaHei UI" panose="020B0503020204020204" pitchFamily="34" charset="-122"/>
                <a:ea typeface="Microsoft YaHei UI" panose="020B0503020204020204" pitchFamily="34" charset="-122"/>
              </a:rPr>
              <a:t>软件工程</a:t>
            </a:r>
            <a:r>
              <a:rPr lang="en-US" altLang="zh-CN" sz="2400" dirty="0">
                <a:latin typeface="Microsoft YaHei UI" panose="020B0503020204020204" pitchFamily="34" charset="-122"/>
                <a:ea typeface="Microsoft YaHei UI" panose="020B0503020204020204" pitchFamily="34" charset="-122"/>
              </a:rPr>
              <a:t>-</a:t>
            </a:r>
            <a:r>
              <a:rPr lang="zh-CN" altLang="en-US" sz="2400" dirty="0">
                <a:latin typeface="Microsoft YaHei UI" panose="020B0503020204020204" pitchFamily="34" charset="-122"/>
                <a:ea typeface="Microsoft YaHei UI" panose="020B0503020204020204" pitchFamily="34" charset="-122"/>
              </a:rPr>
              <a:t>实践者的研究方法 第八版</a:t>
            </a:r>
            <a:endParaRPr lang="en-US" altLang="zh-CN" sz="2400" dirty="0">
              <a:latin typeface="Microsoft YaHei UI" panose="020B0503020204020204" pitchFamily="34" charset="-122"/>
              <a:ea typeface="Microsoft YaHei UI" panose="020B0503020204020204" pitchFamily="34" charset="-122"/>
            </a:endParaRPr>
          </a:p>
          <a:p>
            <a:r>
              <a:rPr lang="en-US" altLang="zh-CN" sz="2400" dirty="0">
                <a:latin typeface="Microsoft YaHei UI" panose="020B0503020204020204" pitchFamily="34" charset="-122"/>
                <a:ea typeface="Microsoft YaHei UI" panose="020B0503020204020204" pitchFamily="34" charset="-122"/>
              </a:rPr>
              <a:t>【3】 </a:t>
            </a:r>
            <a:r>
              <a:rPr lang="zh-CN" altLang="en-US" sz="2400" dirty="0">
                <a:latin typeface="Microsoft YaHei UI" panose="020B0503020204020204" pitchFamily="34" charset="-122"/>
                <a:ea typeface="Microsoft YaHei UI" panose="020B0503020204020204" pitchFamily="34" charset="-122"/>
              </a:rPr>
              <a:t>个体软件过程 美。</a:t>
            </a:r>
            <a:r>
              <a:rPr lang="en-US" altLang="zh-CN" sz="2400" dirty="0">
                <a:latin typeface="Microsoft YaHei UI" panose="020B0503020204020204" pitchFamily="34" charset="-122"/>
                <a:ea typeface="Microsoft YaHei UI" panose="020B0503020204020204" pitchFamily="34" charset="-122"/>
              </a:rPr>
              <a:t>Watts </a:t>
            </a:r>
            <a:r>
              <a:rPr lang="en-US" altLang="zh-CN" sz="2400" dirty="0" err="1">
                <a:latin typeface="Microsoft YaHei UI" panose="020B0503020204020204" pitchFamily="34" charset="-122"/>
                <a:ea typeface="Microsoft YaHei UI" panose="020B0503020204020204" pitchFamily="34" charset="-122"/>
              </a:rPr>
              <a:t>S.Humphrey</a:t>
            </a:r>
            <a:endParaRPr lang="en-US" altLang="zh-CN" sz="2400" dirty="0">
              <a:solidFill>
                <a:srgbClr val="0070C0"/>
              </a:solidFill>
              <a:latin typeface="Microsoft YaHei UI" panose="020B0503020204020204" pitchFamily="34" charset="-122"/>
              <a:ea typeface="Microsoft YaHei UI" panose="020B0503020204020204" pitchFamily="34" charset="-122"/>
            </a:endParaRPr>
          </a:p>
          <a:p>
            <a:endParaRPr lang="en-US" altLang="zh-CN" sz="1600" dirty="0">
              <a:solidFill>
                <a:srgbClr val="0070C0"/>
              </a:solidFill>
              <a:latin typeface="Microsoft YaHei UI" panose="020B0503020204020204" pitchFamily="34" charset="-122"/>
              <a:ea typeface="Microsoft YaHei UI" panose="020B0503020204020204" pitchFamily="34" charset="-122"/>
            </a:endParaRPr>
          </a:p>
          <a:p>
            <a:endParaRPr lang="zh-CN" altLang="en-US" sz="1600" dirty="0">
              <a:solidFill>
                <a:srgbClr val="0070C0"/>
              </a:solidFill>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41</a:t>
            </a:fld>
            <a:endParaRPr lang="zh-CN" altLang="en-US" dirty="0">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8932715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标题 19">
            <a:extLst>
              <a:ext uri="{FF2B5EF4-FFF2-40B4-BE49-F238E27FC236}">
                <a16:creationId xmlns:a16="http://schemas.microsoft.com/office/drawing/2014/main" id="{F11A6B65-5A20-4F4D-ACBB-ED50132D4571}"/>
              </a:ext>
            </a:extLst>
          </p:cNvPr>
          <p:cNvSpPr>
            <a:spLocks noGrp="1"/>
          </p:cNvSpPr>
          <p:nvPr>
            <p:ph type="ctrTitle"/>
          </p:nvPr>
        </p:nvSpPr>
        <p:spPr/>
        <p:txBody>
          <a:bodyPr rtlCol="0"/>
          <a:lstStyle/>
          <a:p>
            <a:pPr rtl="0"/>
            <a:r>
              <a:rPr lang="zh-CN" altLang="en-US"/>
              <a:t>谢谢！</a:t>
            </a:r>
          </a:p>
        </p:txBody>
      </p:sp>
      <p:sp>
        <p:nvSpPr>
          <p:cNvPr id="22" name="文本框 21">
            <a:extLst>
              <a:ext uri="{FF2B5EF4-FFF2-40B4-BE49-F238E27FC236}">
                <a16:creationId xmlns:a16="http://schemas.microsoft.com/office/drawing/2014/main" id="{19352CF6-0F22-45A8-B28B-37FAFCE5C5D6}"/>
              </a:ext>
            </a:extLst>
          </p:cNvPr>
          <p:cNvSpPr txBox="1"/>
          <p:nvPr/>
        </p:nvSpPr>
        <p:spPr>
          <a:xfrm>
            <a:off x="10251642" y="182562"/>
            <a:ext cx="1662546" cy="404658"/>
          </a:xfrm>
          <a:prstGeom prst="rect">
            <a:avLst/>
          </a:prstGeom>
          <a:noFill/>
        </p:spPr>
        <p:txBody>
          <a:bodyPr wrap="square" lIns="0" tIns="36000" rIns="0" bIns="0" rtlCol="0">
            <a:spAutoFit/>
          </a:bodyPr>
          <a:lstStyle/>
          <a:p>
            <a:pPr algn="r" rtl="0">
              <a:lnSpc>
                <a:spcPts val="1400"/>
              </a:lnSpc>
            </a:pPr>
            <a:r>
              <a:rPr lang="en-US" altLang="zh-CN" sz="1600" b="1" spc="-100">
                <a:solidFill>
                  <a:schemeClr val="tx1">
                    <a:lumMod val="50000"/>
                    <a:lumOff val="50000"/>
                  </a:schemeClr>
                </a:solidFill>
                <a:latin typeface="Corbel" panose="020B0503020204020204" pitchFamily="34" charset="0"/>
              </a:rPr>
              <a:t>WOODGROVE</a:t>
            </a:r>
            <a:r>
              <a:rPr lang="zh-CN" altLang="en-US" sz="1600" b="1" spc="-100">
                <a:solidFill>
                  <a:schemeClr val="accent1"/>
                </a:solidFill>
                <a:latin typeface="Corbel" panose="020B0503020204020204" pitchFamily="34" charset="0"/>
              </a:rPr>
              <a:t> </a:t>
            </a:r>
            <a:r>
              <a:rPr lang="en-US" altLang="zh-CN" sz="1600" b="1" spc="-100">
                <a:solidFill>
                  <a:schemeClr val="tx1"/>
                </a:solidFill>
                <a:latin typeface="Corbel" panose="020B0503020204020204" pitchFamily="34" charset="0"/>
              </a:rPr>
              <a:t>BANK</a:t>
            </a:r>
            <a:endParaRPr lang="zh-CN" altLang="en-US" sz="1600" b="1" spc="-100">
              <a:solidFill>
                <a:schemeClr val="tx1"/>
              </a:solidFill>
              <a:latin typeface="Corbel" panose="020B0503020204020204" pitchFamily="34" charset="0"/>
            </a:endParaRPr>
          </a:p>
        </p:txBody>
      </p:sp>
    </p:spTree>
    <p:extLst>
      <p:ext uri="{BB962C8B-B14F-4D97-AF65-F5344CB8AC3E}">
        <p14:creationId xmlns:p14="http://schemas.microsoft.com/office/powerpoint/2010/main" val="41536783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E98DCA46-603B-4178-8707-30E192CE6B8D}"/>
              </a:ext>
            </a:extLst>
          </p:cNvPr>
          <p:cNvSpPr>
            <a:spLocks noGrp="1"/>
          </p:cNvSpPr>
          <p:nvPr>
            <p:ph type="title"/>
          </p:nvPr>
        </p:nvSpPr>
        <p:spPr/>
        <p:txBody>
          <a:bodyPr rtlCol="0"/>
          <a:lstStyle/>
          <a:p>
            <a:pPr rtl="0"/>
            <a:r>
              <a:rPr lang="en-US" altLang="zh-CN" dirty="0"/>
              <a:t>Bug</a:t>
            </a:r>
            <a:r>
              <a:rPr lang="zh-CN" altLang="en-US" dirty="0"/>
              <a:t>的特征</a:t>
            </a:r>
            <a:endParaRPr lang="zh-CN" altLang="en-US" dirty="0">
              <a:latin typeface="Microsoft YaHei UI" panose="020B0503020204020204" pitchFamily="34" charset="-122"/>
              <a:ea typeface="Microsoft YaHei UI" panose="020B0503020204020204" pitchFamily="34" charset="-122"/>
            </a:endParaRPr>
          </a:p>
        </p:txBody>
      </p:sp>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5</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7BC2AF62-0EDC-495D-BE50-22353AC11EA3}"/>
              </a:ext>
            </a:extLst>
          </p:cNvPr>
          <p:cNvSpPr txBox="1"/>
          <p:nvPr/>
        </p:nvSpPr>
        <p:spPr>
          <a:xfrm>
            <a:off x="268014" y="1119352"/>
            <a:ext cx="9506607" cy="4832092"/>
          </a:xfrm>
          <a:prstGeom prst="rect">
            <a:avLst/>
          </a:prstGeom>
          <a:noFill/>
        </p:spPr>
        <p:txBody>
          <a:bodyPr wrap="square" rtlCol="0">
            <a:spAutoFit/>
          </a:bodyPr>
          <a:lstStyle/>
          <a:p>
            <a:r>
              <a:rPr lang="en-US" altLang="zh-CN" sz="2800" dirty="0"/>
              <a:t>1.</a:t>
            </a:r>
            <a:r>
              <a:rPr lang="zh-CN" altLang="en-US" sz="2800" dirty="0"/>
              <a:t>症状原因和出现的地方可能相隔很远，也就是说，症状可能在程序的一个地方出现，而实际的原因可能在一个很远的地方</a:t>
            </a:r>
            <a:endParaRPr lang="en-US" altLang="zh-CN" sz="2800" dirty="0"/>
          </a:p>
          <a:p>
            <a:r>
              <a:rPr lang="en-US" altLang="zh-CN" sz="2800" dirty="0"/>
              <a:t>2.</a:t>
            </a:r>
            <a:r>
              <a:rPr lang="zh-CN" altLang="en-US" sz="2800" dirty="0"/>
              <a:t>症状可能在另一个错误被改正时（暂时）消失</a:t>
            </a:r>
            <a:endParaRPr lang="en-US" altLang="zh-CN" sz="2800" dirty="0"/>
          </a:p>
          <a:p>
            <a:r>
              <a:rPr lang="en-US" altLang="zh-CN" sz="2800" dirty="0"/>
              <a:t>3.</a:t>
            </a:r>
            <a:r>
              <a:rPr lang="zh-CN" altLang="en-US" sz="2800" dirty="0"/>
              <a:t>症状的实际上可能是由非错误因素（例如舍入误差）引起的</a:t>
            </a:r>
            <a:endParaRPr lang="en-US" altLang="zh-CN" sz="2800" dirty="0"/>
          </a:p>
          <a:p>
            <a:r>
              <a:rPr lang="en-US" altLang="zh-CN" sz="2800" dirty="0"/>
              <a:t>4.</a:t>
            </a:r>
            <a:r>
              <a:rPr lang="zh-CN" altLang="en-US" sz="2800" dirty="0"/>
              <a:t>症状可能是由不易追踪的人为错误引起的</a:t>
            </a:r>
            <a:endParaRPr lang="en-US" altLang="zh-CN" sz="2800" dirty="0"/>
          </a:p>
          <a:p>
            <a:r>
              <a:rPr lang="en-US" altLang="zh-CN" sz="2800" dirty="0"/>
              <a:t>5.</a:t>
            </a:r>
            <a:r>
              <a:rPr lang="zh-CN" altLang="en-US" sz="2800" dirty="0"/>
              <a:t>症状可能是由计时问题而不是处理问题引起的</a:t>
            </a:r>
            <a:endParaRPr lang="en-US" altLang="zh-CN" sz="2800" dirty="0"/>
          </a:p>
          <a:p>
            <a:r>
              <a:rPr lang="en-US" altLang="zh-CN" sz="2800" dirty="0"/>
              <a:t>6.</a:t>
            </a:r>
            <a:r>
              <a:rPr lang="zh-CN" altLang="en-US" sz="2800" dirty="0"/>
              <a:t>重新产生完全一样的输入条件是困难的</a:t>
            </a:r>
            <a:endParaRPr lang="en-US" altLang="zh-CN" sz="2800" dirty="0"/>
          </a:p>
          <a:p>
            <a:r>
              <a:rPr lang="en-US" altLang="zh-CN" sz="2800" dirty="0"/>
              <a:t>7.</a:t>
            </a:r>
            <a:r>
              <a:rPr lang="zh-CN" altLang="en-US" sz="2800" dirty="0"/>
              <a:t>症状可能时有时无</a:t>
            </a:r>
            <a:endParaRPr lang="en-US" altLang="zh-CN" sz="2800" dirty="0"/>
          </a:p>
          <a:p>
            <a:r>
              <a:rPr lang="en-US" altLang="zh-CN" sz="2800" dirty="0"/>
              <a:t>8.</a:t>
            </a:r>
            <a:r>
              <a:rPr lang="zh-CN" altLang="en-US" sz="2800" dirty="0"/>
              <a:t>症状可能是由分布运行在不同处理器上的很多任务引起的</a:t>
            </a:r>
          </a:p>
        </p:txBody>
      </p:sp>
    </p:spTree>
    <p:extLst>
      <p:ext uri="{BB962C8B-B14F-4D97-AF65-F5344CB8AC3E}">
        <p14:creationId xmlns:p14="http://schemas.microsoft.com/office/powerpoint/2010/main" val="295534575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6</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F002502E-113E-4196-A5FE-3F410974B4A3}"/>
              </a:ext>
            </a:extLst>
          </p:cNvPr>
          <p:cNvSpPr txBox="1"/>
          <p:nvPr/>
        </p:nvSpPr>
        <p:spPr>
          <a:xfrm>
            <a:off x="283779" y="1198179"/>
            <a:ext cx="9198000" cy="3108543"/>
          </a:xfrm>
          <a:prstGeom prst="rect">
            <a:avLst/>
          </a:prstGeom>
          <a:noFill/>
        </p:spPr>
        <p:txBody>
          <a:bodyPr wrap="square" rtlCol="0">
            <a:spAutoFit/>
          </a:bodyPr>
          <a:lstStyle/>
          <a:p>
            <a:r>
              <a:rPr lang="zh-CN" altLang="en-US" sz="2800" dirty="0"/>
              <a:t>写</a:t>
            </a:r>
            <a:r>
              <a:rPr lang="en-US" altLang="zh-CN" sz="2800" dirty="0"/>
              <a:t>JS</a:t>
            </a:r>
            <a:r>
              <a:rPr lang="zh-CN" altLang="en-US" sz="2800" dirty="0"/>
              <a:t>，自己手机没电了，拿同事老张的安卓机调试，很简单的获取用户微信昵称，结果死活获取不到，一直显示为</a:t>
            </a:r>
            <a:r>
              <a:rPr lang="en-US" altLang="zh-CN" sz="2800" dirty="0"/>
              <a:t>null</a:t>
            </a:r>
            <a:r>
              <a:rPr lang="zh-CN" altLang="en-US" sz="2800" dirty="0"/>
              <a:t>。应该是跨平台问题，因为之前在自己</a:t>
            </a:r>
            <a:r>
              <a:rPr lang="en-US" altLang="zh-CN" sz="2800" dirty="0"/>
              <a:t>iPhone</a:t>
            </a:r>
            <a:r>
              <a:rPr lang="zh-CN" altLang="en-US" sz="2800" dirty="0"/>
              <a:t>上是没有</a:t>
            </a:r>
            <a:r>
              <a:rPr lang="en-US" altLang="zh-CN" sz="2800" dirty="0"/>
              <a:t>bug</a:t>
            </a:r>
            <a:r>
              <a:rPr lang="zh-CN" altLang="en-US" sz="2800" dirty="0"/>
              <a:t>的，拼命看</a:t>
            </a:r>
            <a:r>
              <a:rPr lang="en-US" altLang="zh-CN" sz="2800" dirty="0" err="1"/>
              <a:t>api</a:t>
            </a:r>
            <a:r>
              <a:rPr lang="zh-CN" altLang="en-US" sz="2800" dirty="0"/>
              <a:t>文档，但是都没提到这方面。急死我了。</a:t>
            </a:r>
          </a:p>
          <a:p>
            <a:endParaRPr lang="zh-CN" altLang="en-US" sz="2800" dirty="0"/>
          </a:p>
          <a:p>
            <a:r>
              <a:rPr lang="en-US" altLang="zh-CN" sz="2800" dirty="0"/>
              <a:t>———————</a:t>
            </a:r>
            <a:r>
              <a:rPr lang="zh-CN" altLang="en-US" sz="2800" dirty="0"/>
              <a:t>更新</a:t>
            </a:r>
            <a:r>
              <a:rPr lang="en-US" altLang="zh-CN" sz="2800" dirty="0"/>
              <a:t>—————————</a:t>
            </a:r>
          </a:p>
          <a:p>
            <a:r>
              <a:rPr lang="zh-CN" altLang="en-US" sz="2800" dirty="0"/>
              <a:t>刚刚老张告诉我他的昵称就是</a:t>
            </a:r>
            <a:r>
              <a:rPr lang="en-US" altLang="zh-CN" sz="2800" dirty="0"/>
              <a:t>null</a:t>
            </a:r>
            <a:r>
              <a:rPr lang="zh-CN" altLang="en-US" sz="2800" dirty="0"/>
              <a:t>。</a:t>
            </a:r>
          </a:p>
        </p:txBody>
      </p:sp>
      <p:sp>
        <p:nvSpPr>
          <p:cNvPr id="5" name="文本框 4">
            <a:extLst>
              <a:ext uri="{FF2B5EF4-FFF2-40B4-BE49-F238E27FC236}">
                <a16:creationId xmlns:a16="http://schemas.microsoft.com/office/drawing/2014/main" id="{8EACF313-7461-49B7-BB8D-5E0E2F1226D6}"/>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1</a:t>
            </a:r>
            <a:endParaRPr lang="zh-CN" altLang="en-US" dirty="0"/>
          </a:p>
        </p:txBody>
      </p:sp>
    </p:spTree>
    <p:extLst>
      <p:ext uri="{BB962C8B-B14F-4D97-AF65-F5344CB8AC3E}">
        <p14:creationId xmlns:p14="http://schemas.microsoft.com/office/powerpoint/2010/main" val="20867341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7</a:t>
            </a:fld>
            <a:endParaRPr lang="zh-CN" altLang="en-US">
              <a:latin typeface="Microsoft YaHei UI" panose="020B0503020204020204" pitchFamily="34" charset="-122"/>
              <a:ea typeface="Microsoft YaHei UI" panose="020B0503020204020204" pitchFamily="34" charset="-122"/>
            </a:endParaRPr>
          </a:p>
        </p:txBody>
      </p:sp>
      <p:sp>
        <p:nvSpPr>
          <p:cNvPr id="3" name="文本框 2">
            <a:extLst>
              <a:ext uri="{FF2B5EF4-FFF2-40B4-BE49-F238E27FC236}">
                <a16:creationId xmlns:a16="http://schemas.microsoft.com/office/drawing/2014/main" id="{4479BE6A-13DC-4AC2-9269-829110C81019}"/>
              </a:ext>
            </a:extLst>
          </p:cNvPr>
          <p:cNvSpPr txBox="1"/>
          <p:nvPr/>
        </p:nvSpPr>
        <p:spPr>
          <a:xfrm>
            <a:off x="126124" y="0"/>
            <a:ext cx="9459311" cy="6740307"/>
          </a:xfrm>
          <a:prstGeom prst="rect">
            <a:avLst/>
          </a:prstGeom>
          <a:noFill/>
        </p:spPr>
        <p:txBody>
          <a:bodyPr wrap="square" rtlCol="0">
            <a:spAutoFit/>
          </a:bodyPr>
          <a:lstStyle/>
          <a:p>
            <a:r>
              <a:rPr lang="zh-CN" altLang="en-US" sz="2400" dirty="0"/>
              <a:t>事情是这样的，我的要反序列化一个对象。</a:t>
            </a:r>
          </a:p>
          <a:p>
            <a:r>
              <a:rPr lang="zh-CN" altLang="en-US" sz="2400" dirty="0"/>
              <a:t>然后我手写了一段 </a:t>
            </a:r>
            <a:r>
              <a:rPr lang="en-US" altLang="zh-CN" sz="2400" dirty="0"/>
              <a:t>json </a:t>
            </a:r>
            <a:r>
              <a:rPr lang="zh-CN" altLang="en-US" sz="2400" dirty="0"/>
              <a:t>尝试反序列化。</a:t>
            </a:r>
          </a:p>
          <a:p>
            <a:r>
              <a:rPr lang="zh-CN" altLang="en-US" sz="2400" dirty="0"/>
              <a:t>但是！有一个字段一直是空的！永远传不过去！你妹啊，字段名明明是一样的啊！</a:t>
            </a:r>
          </a:p>
          <a:p>
            <a:r>
              <a:rPr lang="zh-CN" altLang="en-US" sz="2400" dirty="0"/>
              <a:t>我调了好久好久，后来我尝试先 </a:t>
            </a:r>
            <a:r>
              <a:rPr lang="en-US" altLang="zh-CN" sz="2400" dirty="0"/>
              <a:t>new </a:t>
            </a:r>
            <a:r>
              <a:rPr lang="zh-CN" altLang="en-US" sz="2400" dirty="0"/>
              <a:t>出这个对象，代码中给字段赋值，序列化成 </a:t>
            </a:r>
            <a:r>
              <a:rPr lang="en-US" altLang="zh-CN" sz="2400" dirty="0"/>
              <a:t>json</a:t>
            </a:r>
            <a:r>
              <a:rPr lang="zh-CN" altLang="en-US" sz="2400" dirty="0"/>
              <a:t>，然后再反序列化，不去自己手写 </a:t>
            </a:r>
            <a:r>
              <a:rPr lang="en-US" altLang="zh-CN" sz="2400" dirty="0"/>
              <a:t>json </a:t>
            </a:r>
            <a:r>
              <a:rPr lang="zh-CN" altLang="en-US" sz="2400" dirty="0"/>
              <a:t>了。</a:t>
            </a:r>
          </a:p>
          <a:p>
            <a:r>
              <a:rPr lang="zh-CN" altLang="en-US" sz="2400" dirty="0"/>
              <a:t>结果成功了！！！！！！！！！</a:t>
            </a:r>
          </a:p>
          <a:p>
            <a:r>
              <a:rPr lang="zh-CN" altLang="en-US" sz="2400" dirty="0"/>
              <a:t>为什么啊！！！序列化出来的 </a:t>
            </a:r>
            <a:r>
              <a:rPr lang="en-US" altLang="zh-CN" sz="2400" dirty="0"/>
              <a:t>json </a:t>
            </a:r>
            <a:r>
              <a:rPr lang="zh-CN" altLang="en-US" sz="2400" dirty="0"/>
              <a:t>和我手打的一模一样啊！！！！</a:t>
            </a:r>
          </a:p>
          <a:p>
            <a:r>
              <a:rPr lang="zh-CN" altLang="en-US" sz="2400" dirty="0"/>
              <a:t>后来不知道为什么，我把这串 </a:t>
            </a:r>
            <a:r>
              <a:rPr lang="en-US" altLang="zh-CN" sz="2400" dirty="0"/>
              <a:t>json </a:t>
            </a:r>
            <a:r>
              <a:rPr lang="zh-CN" altLang="en-US" sz="2400" dirty="0"/>
              <a:t>复制到了 </a:t>
            </a:r>
            <a:r>
              <a:rPr lang="en-US" altLang="zh-CN" sz="2400" dirty="0"/>
              <a:t>vim </a:t>
            </a:r>
            <a:r>
              <a:rPr lang="zh-CN" altLang="en-US" sz="2400" dirty="0"/>
              <a:t>中</a:t>
            </a:r>
            <a:r>
              <a:rPr lang="en-US" altLang="zh-CN" sz="2400" dirty="0"/>
              <a:t>…</a:t>
            </a:r>
          </a:p>
          <a:p>
            <a:r>
              <a:rPr lang="zh-CN" altLang="en-US" sz="2400" dirty="0"/>
              <a:t>奇怪的东西出现了！</a:t>
            </a:r>
            <a:r>
              <a:rPr lang="en-US" altLang="zh-CN" sz="2400" dirty="0"/>
              <a:t>&lt;200b&gt;</a:t>
            </a:r>
            <a:r>
              <a:rPr lang="zh-CN" altLang="en-US" sz="2400" dirty="0"/>
              <a:t>是什么鬼东西？！！</a:t>
            </a:r>
          </a:p>
          <a:p>
            <a:r>
              <a:rPr lang="zh-CN" altLang="en-US" sz="2400" dirty="0"/>
              <a:t>后来搜索了一下，原来它叫“零宽度空格”。</a:t>
            </a:r>
          </a:p>
          <a:p>
            <a:r>
              <a:rPr lang="zh-CN" altLang="en-US" sz="2400" dirty="0"/>
              <a:t>它是一个</a:t>
            </a:r>
            <a:r>
              <a:rPr lang="en-US" altLang="zh-CN" sz="2400" dirty="0"/>
              <a:t>Unicode</a:t>
            </a:r>
            <a:r>
              <a:rPr lang="zh-CN" altLang="en-US" sz="2400" dirty="0"/>
              <a:t>字符，它是一个空格，它没有宽度！</a:t>
            </a:r>
          </a:p>
          <a:p>
            <a:r>
              <a:rPr lang="zh-CN" altLang="en-US" sz="2400" dirty="0"/>
              <a:t>什么叫没有宽度？就是如果</a:t>
            </a:r>
            <a:r>
              <a:rPr lang="en-US" altLang="zh-CN" sz="2400" dirty="0"/>
              <a:t>2</a:t>
            </a:r>
            <a:r>
              <a:rPr lang="zh-CN" altLang="en-US" sz="2400" dirty="0"/>
              <a:t>个字母之间打了一个零宽度空格，你是看不见任何东西的</a:t>
            </a:r>
            <a:r>
              <a:rPr lang="en-US" altLang="zh-CN" sz="2400" dirty="0"/>
              <a:t>…</a:t>
            </a:r>
            <a:r>
              <a:rPr lang="zh-CN" altLang="en-US" sz="2400" dirty="0"/>
              <a:t>两个字母还是会挨在一起。</a:t>
            </a:r>
          </a:p>
          <a:p>
            <a:r>
              <a:rPr lang="zh-CN" altLang="en-US" sz="2400" dirty="0"/>
              <a:t>而且坑爹的是，就算你用的是等宽字体，它也看不见</a:t>
            </a:r>
            <a:r>
              <a:rPr lang="en-US" altLang="zh-CN" sz="2400" dirty="0"/>
              <a:t>…</a:t>
            </a:r>
          </a:p>
          <a:p>
            <a:r>
              <a:rPr lang="zh-CN" altLang="en-US" sz="2400" dirty="0"/>
              <a:t>高级一点的编辑器中，它都是不可见的，但是 </a:t>
            </a:r>
            <a:r>
              <a:rPr lang="en-US" altLang="zh-CN" sz="2400" dirty="0"/>
              <a:t>vim </a:t>
            </a:r>
            <a:r>
              <a:rPr lang="zh-CN" altLang="en-US" sz="2400" dirty="0"/>
              <a:t>里可以看到。</a:t>
            </a:r>
          </a:p>
          <a:p>
            <a:r>
              <a:rPr lang="zh-CN" altLang="en-US" sz="2400" dirty="0"/>
              <a:t>从此，以后再有这样诡异的问题，我一定第一时间复制粘贴到 </a:t>
            </a:r>
            <a:r>
              <a:rPr lang="en-US" altLang="zh-CN" sz="2400" dirty="0"/>
              <a:t>vim </a:t>
            </a:r>
            <a:r>
              <a:rPr lang="zh-CN" altLang="en-US" sz="2400" dirty="0"/>
              <a:t>中查看。</a:t>
            </a:r>
          </a:p>
        </p:txBody>
      </p:sp>
      <p:sp>
        <p:nvSpPr>
          <p:cNvPr id="7" name="文本框 6">
            <a:extLst>
              <a:ext uri="{FF2B5EF4-FFF2-40B4-BE49-F238E27FC236}">
                <a16:creationId xmlns:a16="http://schemas.microsoft.com/office/drawing/2014/main" id="{E0FD732D-1F69-4A7D-97BE-BCBBA724FA85}"/>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2</a:t>
            </a:r>
            <a:endParaRPr lang="zh-CN" altLang="en-US" dirty="0"/>
          </a:p>
        </p:txBody>
      </p:sp>
    </p:spTree>
    <p:extLst>
      <p:ext uri="{BB962C8B-B14F-4D97-AF65-F5344CB8AC3E}">
        <p14:creationId xmlns:p14="http://schemas.microsoft.com/office/powerpoint/2010/main" val="40611406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8</a:t>
            </a:fld>
            <a:endParaRPr lang="zh-CN" altLang="en-US">
              <a:latin typeface="Microsoft YaHei UI" panose="020B0503020204020204" pitchFamily="34" charset="-122"/>
              <a:ea typeface="Microsoft YaHei UI" panose="020B0503020204020204" pitchFamily="34" charset="-122"/>
            </a:endParaRPr>
          </a:p>
        </p:txBody>
      </p:sp>
      <p:sp>
        <p:nvSpPr>
          <p:cNvPr id="5" name="文本框 4">
            <a:extLst>
              <a:ext uri="{FF2B5EF4-FFF2-40B4-BE49-F238E27FC236}">
                <a16:creationId xmlns:a16="http://schemas.microsoft.com/office/drawing/2014/main" id="{22B7952A-600F-4601-B5F6-03DAEC5885EF}"/>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3</a:t>
            </a:r>
            <a:endParaRPr lang="zh-CN" altLang="en-US" dirty="0"/>
          </a:p>
        </p:txBody>
      </p:sp>
      <p:sp>
        <p:nvSpPr>
          <p:cNvPr id="3" name="文本框 2">
            <a:extLst>
              <a:ext uri="{FF2B5EF4-FFF2-40B4-BE49-F238E27FC236}">
                <a16:creationId xmlns:a16="http://schemas.microsoft.com/office/drawing/2014/main" id="{8D0078CE-5AAF-4CE6-B0FD-60AAB404C2AD}"/>
              </a:ext>
            </a:extLst>
          </p:cNvPr>
          <p:cNvSpPr txBox="1"/>
          <p:nvPr/>
        </p:nvSpPr>
        <p:spPr>
          <a:xfrm>
            <a:off x="472966" y="740979"/>
            <a:ext cx="9033641" cy="4832092"/>
          </a:xfrm>
          <a:prstGeom prst="rect">
            <a:avLst/>
          </a:prstGeom>
          <a:noFill/>
        </p:spPr>
        <p:txBody>
          <a:bodyPr wrap="square" rtlCol="0">
            <a:spAutoFit/>
          </a:bodyPr>
          <a:lstStyle/>
          <a:p>
            <a:r>
              <a:rPr lang="zh-CN" altLang="en-US" sz="2800" dirty="0"/>
              <a:t>今天下午调试一个</a:t>
            </a:r>
            <a:r>
              <a:rPr lang="en-US" altLang="zh-CN" sz="2800" dirty="0"/>
              <a:t>Bug</a:t>
            </a:r>
            <a:r>
              <a:rPr lang="zh-CN" altLang="en-US" sz="2800" dirty="0"/>
              <a:t>，和第三方接入的一个模块，大致流程是 点击广告，记录数据库，成功充值回调。</a:t>
            </a:r>
            <a:br>
              <a:rPr lang="zh-CN" altLang="en-US" sz="2800" dirty="0"/>
            </a:br>
            <a:r>
              <a:rPr lang="zh-CN" altLang="en-US" sz="2800" dirty="0"/>
              <a:t/>
            </a:r>
            <a:br>
              <a:rPr lang="zh-CN" altLang="en-US" sz="2800" dirty="0"/>
            </a:br>
            <a:r>
              <a:rPr lang="zh-CN" altLang="en-US" sz="2800" dirty="0"/>
              <a:t>对家的技术说他今天下午充值成功了，但是我们这里没有回调，因为我们这里的充值金额是</a:t>
            </a:r>
            <a:r>
              <a:rPr lang="en-US" altLang="zh-CN" sz="2800" dirty="0"/>
              <a:t>1000</a:t>
            </a:r>
            <a:r>
              <a:rPr lang="zh-CN" altLang="en-US" sz="2800" dirty="0"/>
              <a:t>，所以也就没有好意思让他再付款，所以到处排查，日志也看了遍，没什么错误，实在没有办法，找了代码的第一代编写者，也没看出什么，四个程序员对着这个</a:t>
            </a:r>
            <a:r>
              <a:rPr lang="en-US" altLang="zh-CN" sz="2800" dirty="0"/>
              <a:t>Bug</a:t>
            </a:r>
            <a:r>
              <a:rPr lang="zh-CN" altLang="en-US" sz="2800" dirty="0"/>
              <a:t>，显然没有什么办法，就到处查查数据看看，就在那瞬间，我们发现好像时间不一样，我们他好像是先充值再点击广告的</a:t>
            </a:r>
            <a:r>
              <a:rPr lang="en-US" altLang="zh-CN" sz="2800" dirty="0"/>
              <a:t>……</a:t>
            </a:r>
            <a:br>
              <a:rPr lang="en-US" altLang="zh-CN" sz="2800" dirty="0"/>
            </a:br>
            <a:r>
              <a:rPr lang="zh-CN" altLang="en-US" sz="2800" dirty="0"/>
              <a:t>确认之后果然如此，最大的</a:t>
            </a:r>
            <a:r>
              <a:rPr lang="en-US" altLang="zh-CN" sz="2800" dirty="0"/>
              <a:t>Bug</a:t>
            </a:r>
            <a:r>
              <a:rPr lang="zh-CN" altLang="en-US" sz="2800" dirty="0"/>
              <a:t>果然还是人</a:t>
            </a:r>
            <a:r>
              <a:rPr lang="en-US" altLang="zh-CN" sz="2800" dirty="0"/>
              <a:t>……</a:t>
            </a:r>
            <a:endParaRPr lang="zh-CN" altLang="en-US" sz="2800" dirty="0"/>
          </a:p>
        </p:txBody>
      </p:sp>
    </p:spTree>
    <p:extLst>
      <p:ext uri="{BB962C8B-B14F-4D97-AF65-F5344CB8AC3E}">
        <p14:creationId xmlns:p14="http://schemas.microsoft.com/office/powerpoint/2010/main" val="32932820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3AAFBD6A-CACA-4C51-A7BE-2C945E320831}"/>
              </a:ext>
            </a:extLst>
          </p:cNvPr>
          <p:cNvSpPr>
            <a:spLocks noGrp="1"/>
          </p:cNvSpPr>
          <p:nvPr>
            <p:ph type="sldNum" sz="quarter" idx="33"/>
          </p:nvPr>
        </p:nvSpPr>
        <p:spPr/>
        <p:txBody>
          <a:bodyPr rtlCol="0"/>
          <a:lstStyle/>
          <a:p>
            <a:pPr rtl="0"/>
            <a:fld id="{19B51A1E-902D-48AF-9020-955120F399B6}" type="slidenum">
              <a:rPr lang="en-US" altLang="zh-CN" smtClean="0">
                <a:latin typeface="Microsoft YaHei UI" panose="020B0503020204020204" pitchFamily="34" charset="-122"/>
                <a:ea typeface="Microsoft YaHei UI" panose="020B0503020204020204" pitchFamily="34" charset="-122"/>
              </a:rPr>
              <a:pPr rtl="0"/>
              <a:t>9</a:t>
            </a:fld>
            <a:endParaRPr lang="zh-CN" altLang="en-US">
              <a:latin typeface="Microsoft YaHei UI" panose="020B0503020204020204" pitchFamily="34" charset="-122"/>
              <a:ea typeface="Microsoft YaHei UI" panose="020B0503020204020204" pitchFamily="34" charset="-122"/>
            </a:endParaRPr>
          </a:p>
        </p:txBody>
      </p:sp>
      <p:sp>
        <p:nvSpPr>
          <p:cNvPr id="6" name="文本框 5">
            <a:extLst>
              <a:ext uri="{FF2B5EF4-FFF2-40B4-BE49-F238E27FC236}">
                <a16:creationId xmlns:a16="http://schemas.microsoft.com/office/drawing/2014/main" id="{4C323C30-3A8E-47D8-A70F-9EA659819947}"/>
              </a:ext>
            </a:extLst>
          </p:cNvPr>
          <p:cNvSpPr txBox="1"/>
          <p:nvPr/>
        </p:nvSpPr>
        <p:spPr>
          <a:xfrm>
            <a:off x="10533102" y="551793"/>
            <a:ext cx="914400" cy="369332"/>
          </a:xfrm>
          <a:prstGeom prst="rect">
            <a:avLst/>
          </a:prstGeom>
          <a:noFill/>
        </p:spPr>
        <p:txBody>
          <a:bodyPr wrap="square" rtlCol="0">
            <a:spAutoFit/>
          </a:bodyPr>
          <a:lstStyle/>
          <a:p>
            <a:r>
              <a:rPr lang="zh-CN" altLang="en-US" dirty="0"/>
              <a:t>案例</a:t>
            </a:r>
            <a:r>
              <a:rPr lang="en-US" altLang="zh-CN" dirty="0"/>
              <a:t>4</a:t>
            </a:r>
            <a:endParaRPr lang="zh-CN" altLang="en-US" dirty="0"/>
          </a:p>
        </p:txBody>
      </p:sp>
      <p:sp>
        <p:nvSpPr>
          <p:cNvPr id="9" name="文本框 8">
            <a:extLst>
              <a:ext uri="{FF2B5EF4-FFF2-40B4-BE49-F238E27FC236}">
                <a16:creationId xmlns:a16="http://schemas.microsoft.com/office/drawing/2014/main" id="{F5143F21-8418-4DCE-AC7A-11E57C77C8D8}"/>
              </a:ext>
            </a:extLst>
          </p:cNvPr>
          <p:cNvSpPr txBox="1"/>
          <p:nvPr/>
        </p:nvSpPr>
        <p:spPr>
          <a:xfrm>
            <a:off x="466080" y="141889"/>
            <a:ext cx="9049407" cy="6370975"/>
          </a:xfrm>
          <a:prstGeom prst="rect">
            <a:avLst/>
          </a:prstGeom>
          <a:noFill/>
        </p:spPr>
        <p:txBody>
          <a:bodyPr wrap="square" rtlCol="0">
            <a:spAutoFit/>
          </a:bodyPr>
          <a:lstStyle/>
          <a:p>
            <a:r>
              <a:rPr lang="zh-CN" altLang="en-US" sz="2400" dirty="0"/>
              <a:t/>
            </a:r>
            <a:br>
              <a:rPr lang="zh-CN" altLang="en-US" sz="2400" dirty="0"/>
            </a:br>
            <a:r>
              <a:rPr lang="zh-CN" altLang="en-US" sz="2400" dirty="0"/>
              <a:t>网络硬件相关</a:t>
            </a:r>
            <a:br>
              <a:rPr lang="zh-CN" altLang="en-US" sz="2400" dirty="0"/>
            </a:br>
            <a:r>
              <a:rPr lang="zh-CN" altLang="en-US" sz="2400" dirty="0"/>
              <a:t>现象：</a:t>
            </a:r>
            <a:br>
              <a:rPr lang="zh-CN" altLang="en-US" sz="2400" dirty="0"/>
            </a:br>
            <a:r>
              <a:rPr lang="zh-CN" altLang="en-US" sz="2400" dirty="0"/>
              <a:t>某医院部署的网络，不定期会有半夜断网或者不稳定情况，但天亮就会恢复，客户投诉抱怨。</a:t>
            </a:r>
          </a:p>
          <a:p>
            <a:r>
              <a:rPr lang="zh-CN" altLang="en-US" sz="2400" dirty="0"/>
              <a:t>调试过程：</a:t>
            </a:r>
            <a:br>
              <a:rPr lang="zh-CN" altLang="en-US" sz="2400" dirty="0"/>
            </a:br>
            <a:r>
              <a:rPr lang="zh-CN" altLang="en-US" sz="2400" dirty="0"/>
              <a:t>现场查看全部网络硬件正常，查看</a:t>
            </a:r>
            <a:r>
              <a:rPr lang="en-US" altLang="zh-CN" sz="2400" dirty="0"/>
              <a:t>log</a:t>
            </a:r>
            <a:r>
              <a:rPr lang="zh-CN" altLang="en-US" sz="2400" dirty="0"/>
              <a:t>发现有一台汇聚交换机有反复重启动作，在重启前有高温告警。于是重点关注该机器。</a:t>
            </a:r>
          </a:p>
          <a:p>
            <a:r>
              <a:rPr lang="zh-CN" altLang="en-US" sz="2400" dirty="0"/>
              <a:t>该机器放在一个机柜中，机柜在一个小储藏间的角落里，储藏间不大，一边还摆着张破沙发，正好可以坐着用电脑调机器，但是实在查不出什么可疑情况会导致过热，因为投诉等级较高，于是连夜蹲守。</a:t>
            </a:r>
          </a:p>
          <a:p>
            <a:r>
              <a:rPr lang="zh-CN" altLang="en-US" sz="2400" dirty="0"/>
              <a:t>第一夜无事。</a:t>
            </a:r>
            <a:br>
              <a:rPr lang="zh-CN" altLang="en-US" sz="2400" dirty="0"/>
            </a:br>
            <a:r>
              <a:rPr lang="zh-CN" altLang="en-US" sz="2400" dirty="0"/>
              <a:t>第二夜无事，到半夜，忽然进来个小护士，吓一跳，说，哟怎么有人啊，然后就走了。一夜无事。</a:t>
            </a:r>
            <a:br>
              <a:rPr lang="zh-CN" altLang="en-US" sz="2400" dirty="0"/>
            </a:br>
            <a:r>
              <a:rPr lang="zh-CN" altLang="en-US" sz="2400" dirty="0"/>
              <a:t>第三夜无事，到半夜，又来个小护士，探头看一眼走了。一夜无事。</a:t>
            </a:r>
            <a:br>
              <a:rPr lang="zh-CN" altLang="en-US" sz="2400" dirty="0"/>
            </a:br>
            <a:endParaRPr lang="zh-CN" altLang="en-US" sz="2400" dirty="0"/>
          </a:p>
        </p:txBody>
      </p:sp>
    </p:spTree>
    <p:extLst>
      <p:ext uri="{BB962C8B-B14F-4D97-AF65-F5344CB8AC3E}">
        <p14:creationId xmlns:p14="http://schemas.microsoft.com/office/powerpoint/2010/main" val="2622828308"/>
      </p:ext>
    </p:extLst>
  </p:cSld>
  <p:clrMapOvr>
    <a:masterClrMapping/>
  </p:clrMapOvr>
</p:sld>
</file>

<file path=ppt/theme/theme1.xml><?xml version="1.0" encoding="utf-8"?>
<a:theme xmlns:a="http://schemas.openxmlformats.org/drawingml/2006/main" name="Office 主题">
  <a:themeElements>
    <a:clrScheme name="Custom 134">
      <a:dk1>
        <a:srgbClr val="000000"/>
      </a:dk1>
      <a:lt1>
        <a:srgbClr val="FFFFFF"/>
      </a:lt1>
      <a:dk2>
        <a:srgbClr val="000000"/>
      </a:dk2>
      <a:lt2>
        <a:srgbClr val="FFFFFF"/>
      </a:lt2>
      <a:accent1>
        <a:srgbClr val="5CB8B3"/>
      </a:accent1>
      <a:accent2>
        <a:srgbClr val="F5D66E"/>
      </a:accent2>
      <a:accent3>
        <a:srgbClr val="D78189"/>
      </a:accent3>
      <a:accent4>
        <a:srgbClr val="7030A0"/>
      </a:accent4>
      <a:accent5>
        <a:srgbClr val="0070C0"/>
      </a:accent5>
      <a:accent6>
        <a:srgbClr val="C4D36D"/>
      </a:accent6>
      <a:hlink>
        <a:srgbClr val="54C3BD"/>
      </a:hlink>
      <a:folHlink>
        <a:srgbClr val="54C3BD"/>
      </a:folHlink>
    </a:clrScheme>
    <a:fontScheme name="Custom 154">
      <a:majorFont>
        <a:latin typeface="Arial"/>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1"/>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_30677420_TF67328976" id="{0099F08C-E722-42D3-9A7C-80DCF66B9395}" vid="{24A59E84-32B8-4631-B8BE-277BF68434BB}"/>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DEEA25CC0A0AC24199CDC46C25B8B0BC" ma:contentTypeVersion="10" ma:contentTypeDescription="Create a new document." ma:contentTypeScope="" ma:versionID="e3b47856d4cf355c0dacb39e1084d14f">
  <xsd:schema xmlns:xsd="http://www.w3.org/2001/XMLSchema" xmlns:xs="http://www.w3.org/2001/XMLSchema" xmlns:p="http://schemas.microsoft.com/office/2006/metadata/properties" xmlns:ns1="http://schemas.microsoft.com/sharepoint/v3" xmlns:ns2="6dc4bcd6-49db-4c07-9060-8acfc67cef9f" xmlns:ns3="fb0879af-3eba-417a-a55a-ffe6dcd6ca77" targetNamespace="http://schemas.microsoft.com/office/2006/metadata/properties" ma:root="true" ma:fieldsID="a845a615265fdb1f7b12cc65ac20ecbd" ns1:_="" ns2:_="" ns3:_="">
    <xsd:import namespace="http://schemas.microsoft.com/sharepoint/v3"/>
    <xsd:import namespace="6dc4bcd6-49db-4c07-9060-8acfc67cef9f"/>
    <xsd:import namespace="fb0879af-3eba-417a-a55a-ffe6dcd6ca77"/>
    <xsd:element name="properties">
      <xsd:complexType>
        <xsd:sequence>
          <xsd:element name="documentManagement">
            <xsd:complexType>
              <xsd:all>
                <xsd:element ref="ns2:MediaServiceMetadata" minOccurs="0"/>
                <xsd:element ref="ns2:MediaServiceFastMetadata" minOccurs="0"/>
                <xsd:element ref="ns2:MediaServiceOCR" minOccurs="0"/>
                <xsd:element ref="ns3:SharedWithUsers" minOccurs="0"/>
                <xsd:element ref="ns3:SharedWithDetails" minOccurs="0"/>
                <xsd:element ref="ns3:LastSharedByUser" minOccurs="0"/>
                <xsd:element ref="ns3:LastSharedByTime" minOccurs="0"/>
                <xsd:element ref="ns1:_ip_UnifiedCompliancePolicyProperties" minOccurs="0"/>
                <xsd:element ref="ns1:_ip_UnifiedCompliancePolicyUIAction" minOccurs="0"/>
                <xsd:element ref="ns2:MediaServiceAuto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5" nillable="true" ma:displayName="Unified Compliance Policy Properties" ma:hidden="true" ma:internalName="_ip_UnifiedCompliancePolicyProperties">
      <xsd:simpleType>
        <xsd:restriction base="dms:Note"/>
      </xsd:simpleType>
    </xsd:element>
    <xsd:element name="_ip_UnifiedCompliancePolicyUIAction" ma:index="16"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6dc4bcd6-49db-4c07-9060-8acfc67cef9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7" nillable="true" ma:displayName="MediaServiceAutoTags" ma:internalName="MediaServiceAutoTag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b0879af-3eba-417a-a55a-ffe6dcd6ca77" elementFormDefault="qualified">
    <xsd:import namespace="http://schemas.microsoft.com/office/2006/documentManagement/types"/>
    <xsd:import namespace="http://schemas.microsoft.com/office/infopath/2007/PartnerControls"/>
    <xsd:element name="SharedWithUsers" ma:index="11"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2" nillable="true" ma:displayName="Shared With Details" ma:internalName="SharedWithDetails" ma:readOnly="true">
      <xsd:simpleType>
        <xsd:restriction base="dms:Note">
          <xsd:maxLength value="255"/>
        </xsd:restriction>
      </xsd:simpleType>
    </xsd:element>
    <xsd:element name="LastSharedByUser" ma:index="13" nillable="true" ma:displayName="Last Shared By User" ma:hidden="true" ma:internalName="LastSharedByUser" ma:readOnly="true">
      <xsd:simpleType>
        <xsd:restriction base="dms:Note"/>
      </xsd:simpleType>
    </xsd:element>
    <xsd:element name="LastSharedByTime" ma:index="14"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6CB1848-D3E0-4F10-B640-720BE758B85B}">
  <ds:schemaRefs>
    <ds:schemaRef ds:uri="http://schemas.microsoft.com/sharepoint/v3/contenttype/forms"/>
  </ds:schemaRefs>
</ds:datastoreItem>
</file>

<file path=customXml/itemProps2.xml><?xml version="1.0" encoding="utf-8"?>
<ds:datastoreItem xmlns:ds="http://schemas.openxmlformats.org/officeDocument/2006/customXml" ds:itemID="{E4934E25-8442-49E9-ABDF-3146C4145F3B}">
  <ds:schemaRefs>
    <ds:schemaRef ds:uri="http://schemas.microsoft.com/office/2006/documentManagement/types"/>
    <ds:schemaRef ds:uri="http://schemas.microsoft.com/sharepoint/v3"/>
    <ds:schemaRef ds:uri="http://purl.org/dc/elements/1.1/"/>
    <ds:schemaRef ds:uri="http://schemas.openxmlformats.org/package/2006/metadata/core-properties"/>
    <ds:schemaRef ds:uri="6dc4bcd6-49db-4c07-9060-8acfc67cef9f"/>
    <ds:schemaRef ds:uri="http://schemas.microsoft.com/office/infopath/2007/PartnerControls"/>
    <ds:schemaRef ds:uri="http://purl.org/dc/terms/"/>
    <ds:schemaRef ds:uri="http://schemas.microsoft.com/office/2006/metadata/properties"/>
    <ds:schemaRef ds:uri="fb0879af-3eba-417a-a55a-ffe6dcd6ca77"/>
    <ds:schemaRef ds:uri="http://www.w3.org/XML/1998/namespace"/>
    <ds:schemaRef ds:uri="http://purl.org/dc/dcmitype/"/>
  </ds:schemaRefs>
</ds:datastoreItem>
</file>

<file path=customXml/itemProps3.xml><?xml version="1.0" encoding="utf-8"?>
<ds:datastoreItem xmlns:ds="http://schemas.openxmlformats.org/officeDocument/2006/customXml" ds:itemID="{1BBB5711-29E1-4F8E-81A0-7947C57B208A}">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6dc4bcd6-49db-4c07-9060-8acfc67cef9f"/>
    <ds:schemaRef ds:uri="fb0879af-3eba-417a-a55a-ffe6dcd6ca7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极简主义演示文稿</Template>
  <TotalTime>0</TotalTime>
  <Words>2299</Words>
  <Application>Microsoft Office PowerPoint</Application>
  <PresentationFormat>宽屏</PresentationFormat>
  <Paragraphs>275</Paragraphs>
  <Slides>42</Slides>
  <Notes>42</Notes>
  <HiddenSlides>0</HiddenSlides>
  <MMClips>0</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42</vt:i4>
      </vt:variant>
    </vt:vector>
  </HeadingPairs>
  <TitlesOfParts>
    <vt:vector size="49" baseType="lpstr">
      <vt:lpstr>Microsoft YaHei UI</vt:lpstr>
      <vt:lpstr>微软雅黑 Light</vt:lpstr>
      <vt:lpstr>Arial</vt:lpstr>
      <vt:lpstr>Cambria Math</vt:lpstr>
      <vt:lpstr>Corbel</vt:lpstr>
      <vt:lpstr>Times New Roman</vt:lpstr>
      <vt:lpstr>Office 主题</vt:lpstr>
      <vt:lpstr>翻转课堂 -7.8调试+7.9软件可靠性</vt:lpstr>
      <vt:lpstr>7.8 调试</vt:lpstr>
      <vt:lpstr>调试</vt:lpstr>
      <vt:lpstr>调试过程</vt:lpstr>
      <vt:lpstr>Bug的特征</vt:lpstr>
      <vt:lpstr>PowerPoint 演示文稿</vt:lpstr>
      <vt:lpstr>PowerPoint 演示文稿</vt:lpstr>
      <vt:lpstr>PowerPoint 演示文稿</vt:lpstr>
      <vt:lpstr>PowerPoint 演示文稿</vt:lpstr>
      <vt:lpstr>PowerPoint 演示文稿</vt:lpstr>
      <vt:lpstr>PowerPoint 演示文稿</vt:lpstr>
      <vt:lpstr>提问</vt:lpstr>
      <vt:lpstr>心理因素</vt:lpstr>
      <vt:lpstr>调试途径</vt:lpstr>
      <vt:lpstr>蛮干法</vt:lpstr>
      <vt:lpstr>回溯法</vt:lpstr>
      <vt:lpstr>原因排除法</vt:lpstr>
      <vt:lpstr>对分查找法</vt:lpstr>
      <vt:lpstr>归纳法</vt:lpstr>
      <vt:lpstr>演绎法</vt:lpstr>
      <vt:lpstr>总结</vt:lpstr>
      <vt:lpstr>提问</vt:lpstr>
      <vt:lpstr>有益的建议【3】</vt:lpstr>
      <vt:lpstr>好处</vt:lpstr>
      <vt:lpstr>7.9 软件可靠性</vt:lpstr>
      <vt:lpstr>软件可靠性</vt:lpstr>
      <vt:lpstr>软件可用性</vt:lpstr>
      <vt:lpstr>提问</vt:lpstr>
      <vt:lpstr>图像幻灯片</vt:lpstr>
      <vt:lpstr>PowerPoint 演示文稿</vt:lpstr>
      <vt:lpstr>估算平均无故障时间的方法</vt:lpstr>
      <vt:lpstr>基本假定</vt:lpstr>
      <vt:lpstr>基本假定</vt:lpstr>
      <vt:lpstr>估算平均无故障时间</vt:lpstr>
      <vt:lpstr>估计错误总数</vt:lpstr>
      <vt:lpstr>植入估计法</vt:lpstr>
      <vt:lpstr>分别测试法</vt:lpstr>
      <vt:lpstr>PowerPoint 演示文稿</vt:lpstr>
      <vt:lpstr>PowerPoint 演示文稿</vt:lpstr>
      <vt:lpstr>PowerPoint 演示文稿</vt:lpstr>
      <vt:lpstr>引用：</vt:lpstr>
      <vt:lpstr>谢谢！</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2019-05-03T09:33:29Z</dcterms:created>
  <dcterms:modified xsi:type="dcterms:W3CDTF">2019-05-12T08:47:40Z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0x010100DEEA25CC0A0AC24199CDC46C25B8B0BC</vt:lpwstr>
  </property>
</Properties>
</file>